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1341"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8288000" cy="10287000"/>
  <p:notesSz cx="6858000" cy="9144000"/>
  <p:embeddedFontLst>
    <p:embeddedFont>
      <p:font typeface="Arim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Helvetica Neue" panose="020B0604020202020204" charset="0"/>
      <p:regular r:id="rId45"/>
      <p:bold r:id="rId46"/>
      <p:italic r:id="rId47"/>
      <p:boldItalic r:id="rId48"/>
    </p:embeddedFont>
    <p:embeddedFont>
      <p:font typeface="Helvetica Neue Light" panose="020B060402020202020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ntN0ZDru3SPIc9HFGQqRL+oCM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BEF937-3A95-959F-B042-B8EBB5F9A8F1}" name="christine beebe" initials="cb" userId="22b6ead8934574d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rah Bradley" initials="" lastIdx="25" clrIdx="0"/>
  <p:cmAuthor id="1" name="Ann Buchanan" initials="" lastIdx="14" clrIdx="1"/>
  <p:cmAuthor id="2" name="Hannah Mitchell" initials="" lastIdx="20" clrIdx="2"/>
  <p:cmAuthor id="3" name="christine beebe" initials="" lastIdx="11" clrIdx="3"/>
  <p:cmAuthor id="4" name="Christine Gendy" initials="CG" lastIdx="22" clrIdx="4">
    <p:extLst>
      <p:ext uri="{19B8F6BF-5375-455C-9EA6-DF929625EA0E}">
        <p15:presenceInfo xmlns:p15="http://schemas.microsoft.com/office/powerpoint/2012/main" userId="S::CGendy@diabetes.org::215a736a-e595-46f2-91d5-fdf09c0ba139" providerId="AD"/>
      </p:ext>
    </p:extLst>
  </p:cmAuthor>
  <p:cmAuthor id="5" name="Ann Buchanan" initials="AB" lastIdx="1" clrIdx="5">
    <p:extLst>
      <p:ext uri="{19B8F6BF-5375-455C-9EA6-DF929625EA0E}">
        <p15:presenceInfo xmlns:p15="http://schemas.microsoft.com/office/powerpoint/2012/main" userId="S::ABuchanan@diabetes.org::4f78feb9-7958-4658-94e0-19f26c34bc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8638" autoAdjust="0"/>
  </p:normalViewPr>
  <p:slideViewPr>
    <p:cSldViewPr snapToGrid="0">
      <p:cViewPr varScale="1">
        <p:scale>
          <a:sx n="35" d="100"/>
          <a:sy n="35" d="100"/>
        </p:scale>
        <p:origin x="10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tableStyles" Target="tableStyles.xml"/><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uchanan" userId="4f78feb9-7958-4658-94e0-19f26c34bcd3" providerId="ADAL" clId="{B85FF0E2-58A0-4E2A-BB96-944EE7316571}"/>
    <pc:docChg chg="custSel mod modSld">
      <pc:chgData name="Ann Buchanan" userId="4f78feb9-7958-4658-94e0-19f26c34bcd3" providerId="ADAL" clId="{B85FF0E2-58A0-4E2A-BB96-944EE7316571}" dt="2022-06-06T15:06:53.205" v="15"/>
      <pc:docMkLst>
        <pc:docMk/>
      </pc:docMkLst>
      <pc:sldChg chg="modNotesTx">
        <pc:chgData name="Ann Buchanan" userId="4f78feb9-7958-4658-94e0-19f26c34bcd3" providerId="ADAL" clId="{B85FF0E2-58A0-4E2A-BB96-944EE7316571}" dt="2022-06-06T14:42:54.881" v="0" actId="20577"/>
        <pc:sldMkLst>
          <pc:docMk/>
          <pc:sldMk cId="0" sldId="267"/>
        </pc:sldMkLst>
      </pc:sldChg>
      <pc:sldChg chg="modSp mod modNotesTx">
        <pc:chgData name="Ann Buchanan" userId="4f78feb9-7958-4658-94e0-19f26c34bcd3" providerId="ADAL" clId="{B85FF0E2-58A0-4E2A-BB96-944EE7316571}" dt="2022-06-06T14:44:23.778" v="7" actId="33524"/>
        <pc:sldMkLst>
          <pc:docMk/>
          <pc:sldMk cId="0" sldId="280"/>
        </pc:sldMkLst>
        <pc:spChg chg="mod">
          <ac:chgData name="Ann Buchanan" userId="4f78feb9-7958-4658-94e0-19f26c34bcd3" providerId="ADAL" clId="{B85FF0E2-58A0-4E2A-BB96-944EE7316571}" dt="2022-06-06T14:44:10.041" v="6" actId="20577"/>
          <ac:spMkLst>
            <pc:docMk/>
            <pc:sldMk cId="0" sldId="280"/>
            <ac:spMk id="544" creationId="{00000000-0000-0000-0000-000000000000}"/>
          </ac:spMkLst>
        </pc:spChg>
      </pc:sldChg>
      <pc:sldChg chg="modSp mod">
        <pc:chgData name="Ann Buchanan" userId="4f78feb9-7958-4658-94e0-19f26c34bcd3" providerId="ADAL" clId="{B85FF0E2-58A0-4E2A-BB96-944EE7316571}" dt="2022-06-06T14:44:41.804" v="8" actId="20577"/>
        <pc:sldMkLst>
          <pc:docMk/>
          <pc:sldMk cId="0" sldId="281"/>
        </pc:sldMkLst>
        <pc:spChg chg="mod">
          <ac:chgData name="Ann Buchanan" userId="4f78feb9-7958-4658-94e0-19f26c34bcd3" providerId="ADAL" clId="{B85FF0E2-58A0-4E2A-BB96-944EE7316571}" dt="2022-06-06T14:44:41.804" v="8" actId="20577"/>
          <ac:spMkLst>
            <pc:docMk/>
            <pc:sldMk cId="0" sldId="281"/>
            <ac:spMk id="567" creationId="{00000000-0000-0000-0000-000000000000}"/>
          </ac:spMkLst>
        </pc:spChg>
      </pc:sldChg>
      <pc:sldChg chg="modSp mod">
        <pc:chgData name="Ann Buchanan" userId="4f78feb9-7958-4658-94e0-19f26c34bcd3" providerId="ADAL" clId="{B85FF0E2-58A0-4E2A-BB96-944EE7316571}" dt="2022-06-06T14:44:52.345" v="11" actId="20577"/>
        <pc:sldMkLst>
          <pc:docMk/>
          <pc:sldMk cId="0" sldId="282"/>
        </pc:sldMkLst>
        <pc:spChg chg="mod">
          <ac:chgData name="Ann Buchanan" userId="4f78feb9-7958-4658-94e0-19f26c34bcd3" providerId="ADAL" clId="{B85FF0E2-58A0-4E2A-BB96-944EE7316571}" dt="2022-06-06T14:44:52.345" v="11" actId="20577"/>
          <ac:spMkLst>
            <pc:docMk/>
            <pc:sldMk cId="0" sldId="282"/>
            <ac:spMk id="583" creationId="{00000000-0000-0000-0000-000000000000}"/>
          </ac:spMkLst>
        </pc:spChg>
      </pc:sldChg>
      <pc:sldChg chg="modSp mod">
        <pc:chgData name="Ann Buchanan" userId="4f78feb9-7958-4658-94e0-19f26c34bcd3" providerId="ADAL" clId="{B85FF0E2-58A0-4E2A-BB96-944EE7316571}" dt="2022-06-06T14:44:59.533" v="14" actId="20577"/>
        <pc:sldMkLst>
          <pc:docMk/>
          <pc:sldMk cId="0" sldId="283"/>
        </pc:sldMkLst>
        <pc:spChg chg="mod">
          <ac:chgData name="Ann Buchanan" userId="4f78feb9-7958-4658-94e0-19f26c34bcd3" providerId="ADAL" clId="{B85FF0E2-58A0-4E2A-BB96-944EE7316571}" dt="2022-06-06T14:44:59.533" v="14" actId="20577"/>
          <ac:spMkLst>
            <pc:docMk/>
            <pc:sldMk cId="0" sldId="283"/>
            <ac:spMk id="60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99" name="Google Shape;99;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00" name="Google Shape;100;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purpose of this presentation is to build awareness of the problem of therapeutic inertia in people with type 2 diabetes (T2D) and advocate for making changes to overcome it.</a:t>
            </a:r>
            <a:endParaRPr dirty="0"/>
          </a:p>
        </p:txBody>
      </p:sp>
      <p:sp>
        <p:nvSpPr>
          <p:cNvPr id="102" name="Google Shape;102;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03" name="Google Shape;103;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34" name="Google Shape;234;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235" name="Google Shape;235;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 retrospective claims analysis of &gt;21,000 adults with type 2 diabetes (T2D) followed for 18 months found that if their providers did not take action to intensify therapy within the first 6 months of treatment, their outpatient costs were 60% higher than when providers acted in the first 6 months to intensify therapy. </a:t>
            </a:r>
            <a:endParaRPr dirty="0"/>
          </a:p>
        </p:txBody>
      </p:sp>
      <p:sp>
        <p:nvSpPr>
          <p:cNvPr id="237" name="Google Shape;237;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38" name="Google Shape;238;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58" name="Google Shape;258;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259" name="Google Shape;259;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potential glycemic and financial burden to individuals and our healthcare system can be calculated through health economic modeling.  DELAYING intensifying treatment by a year results in enormous costs in loss of lives and resources.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 Glycemic control is one goal of therapy and new medications such as SGLT2 and GLP-1 Ras have benefits of reducing future renal, and cardiovascular complications that drive future cost.</a:t>
            </a:r>
            <a:endParaRPr dirty="0"/>
          </a:p>
        </p:txBody>
      </p:sp>
      <p:sp>
        <p:nvSpPr>
          <p:cNvPr id="261" name="Google Shape;261;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62" name="Google Shape;262;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75" name="Google Shape;275;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276" name="Google Shape;276;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Summary of Key messages: </a:t>
            </a:r>
          </a:p>
          <a:p>
            <a:pPr marL="0" lvl="0" indent="0" algn="l" rtl="0">
              <a:lnSpc>
                <a:spcPct val="100000"/>
              </a:lnSpc>
              <a:spcBef>
                <a:spcPts val="0"/>
              </a:spcBef>
              <a:spcAft>
                <a:spcPts val="0"/>
              </a:spcAft>
              <a:buSzPts val="1400"/>
              <a:buNone/>
            </a:pPr>
            <a:r>
              <a:rPr lang="en-US" dirty="0"/>
              <a:t>Early glycemic control, lowers A1C. Maintaining A1C near target over time lowers the risk of complication, improves health outcome and saves money.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Above adapted from this article: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 Khunti, K Khunti, et al.; Therapeutic inertia in type 2 diabetes: prevalence, causes, consequences and methods to overcome inertia; Ther Adv Endocrinol Metab; 2019, Vol. 10: 1–11</a:t>
            </a:r>
            <a:endParaRPr dirty="0"/>
          </a:p>
        </p:txBody>
      </p:sp>
      <p:sp>
        <p:nvSpPr>
          <p:cNvPr id="278" name="Google Shape;278;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79" name="Google Shape;279;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08" name="Google Shape;308;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309" name="Google Shape;309;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 2018, the American Diabetes Association (ADA) asked stakeholders (healthcare professional, diabetes educators, PWD, health systems, and insurance companies) to explore how to reduce TI. As can be seen, effectively overcoming therapeutic inertia is complex.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Overcoming TI through education, collaboration, access and innovation are the major pillars ADA’s OTI initiative. The initiative is focused on promoting strategies to effectively reduce TI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Recognizing that TI can occur along the patient treatment journey for all PWD, the focus of the OTI initiative is on people with type 2 diabetes. </a:t>
            </a:r>
            <a:endParaRPr dirty="0"/>
          </a:p>
        </p:txBody>
      </p:sp>
      <p:sp>
        <p:nvSpPr>
          <p:cNvPr id="311" name="Google Shape;311;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12" name="Google Shape;312;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21" name="Google Shape;321;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322" name="Google Shape;322;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are many factors affecting TI and health care professionals are just part of it. There are factors relating to people with diabetes, health systems, payors industry. There are things we can control, and others are out of our control. However, we can do much more than we think.</a:t>
            </a:r>
            <a:endParaRPr dirty="0"/>
          </a:p>
        </p:txBody>
      </p:sp>
      <p:sp>
        <p:nvSpPr>
          <p:cNvPr id="324" name="Google Shape;324;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25" name="Google Shape;325;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59" name="Google Shape;359;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360" name="Google Shape;360;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 list of clinician related factors.</a:t>
            </a:r>
            <a:endParaRPr dirty="0"/>
          </a:p>
          <a:p>
            <a:pPr marL="0" lvl="0" indent="0" algn="l" rtl="0">
              <a:lnSpc>
                <a:spcPct val="100000"/>
              </a:lnSpc>
              <a:spcBef>
                <a:spcPts val="0"/>
              </a:spcBef>
              <a:spcAft>
                <a:spcPts val="0"/>
              </a:spcAft>
              <a:buSzPts val="1400"/>
              <a:buNone/>
            </a:pPr>
            <a:endParaRPr dirty="0"/>
          </a:p>
        </p:txBody>
      </p:sp>
      <p:sp>
        <p:nvSpPr>
          <p:cNvPr id="362" name="Google Shape;362;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63" name="Google Shape;363;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77" name="Google Shape;377;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378" name="Google Shape;378;p1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 list of cited therapeutic inertia-related contributors among people with diabetes. </a:t>
            </a:r>
            <a:endParaRPr dirty="0"/>
          </a:p>
        </p:txBody>
      </p:sp>
      <p:sp>
        <p:nvSpPr>
          <p:cNvPr id="380" name="Google Shape;380;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81" name="Google Shape;381;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95" name="Google Shape;395;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396" name="Google Shape;396;p1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On your screen is a list of system–related contributors that hamper efforts to overcome therapeutic inertia.</a:t>
            </a:r>
            <a:endParaRPr dirty="0"/>
          </a:p>
        </p:txBody>
      </p:sp>
      <p:sp>
        <p:nvSpPr>
          <p:cNvPr id="398" name="Google Shape;398;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99" name="Google Shape;399;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437" name="Google Shape;437;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438" name="Google Shape;438;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Timely therapy optimization is critical to overcome therapeutic inertia.  It starts with identifying people with diabetes who are at high risk. Set treatment goals with shared decision-making. Modify treatment regimen timely.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Focus on improved care plan adherence: Ask about barriers and find solutions together with person with diabetes.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Clinicians should reflect on this question every visit and in between: Have I done everything in my power to tackle therapeutic inertia?</a:t>
            </a:r>
            <a:endParaRPr dirty="0"/>
          </a:p>
        </p:txBody>
      </p:sp>
      <p:sp>
        <p:nvSpPr>
          <p:cNvPr id="440" name="Google Shape;440;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441" name="Google Shape;441;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Many studies were considered for inclusion in meta-analysis that was published in 2021.  Over 1400 studies were screened and 36 were included in the meta-analysis.</a:t>
            </a:r>
            <a:endParaRPr dirty="0"/>
          </a:p>
          <a:p>
            <a:pPr marL="0" lvl="0" indent="0" algn="l" rtl="0">
              <a:lnSpc>
                <a:spcPct val="100000"/>
              </a:lnSpc>
              <a:spcBef>
                <a:spcPts val="0"/>
              </a:spcBef>
              <a:spcAft>
                <a:spcPts val="0"/>
              </a:spcAft>
              <a:buClr>
                <a:schemeClr val="dk1"/>
              </a:buClr>
              <a:buSzPts val="1200"/>
              <a:buFont typeface="Calibri"/>
              <a:buNone/>
            </a:pPr>
            <a:r>
              <a:rPr lang="en-US" dirty="0"/>
              <a:t> </a:t>
            </a:r>
            <a:endParaRPr dirty="0"/>
          </a:p>
          <a:p>
            <a:pPr marL="0" lvl="0" indent="0" algn="l" rtl="0">
              <a:lnSpc>
                <a:spcPct val="100000"/>
              </a:lnSpc>
              <a:spcBef>
                <a:spcPts val="0"/>
              </a:spcBef>
              <a:spcAft>
                <a:spcPts val="0"/>
              </a:spcAft>
              <a:buClr>
                <a:schemeClr val="dk1"/>
              </a:buClr>
              <a:buSzPts val="1200"/>
              <a:buFont typeface="Calibri"/>
              <a:buNone/>
            </a:pPr>
            <a:r>
              <a:rPr lang="en-US" dirty="0"/>
              <a:t>Studies included all healthcare professionals associated with diabetes management including PCPs. </a:t>
            </a:r>
            <a:endParaRPr dirty="0"/>
          </a:p>
          <a:p>
            <a:pPr marL="0" lvl="0" indent="0" algn="l" rtl="0">
              <a:lnSpc>
                <a:spcPct val="100000"/>
              </a:lnSpc>
              <a:spcBef>
                <a:spcPts val="0"/>
              </a:spcBef>
              <a:spcAft>
                <a:spcPts val="0"/>
              </a:spcAft>
              <a:buClr>
                <a:schemeClr val="dk1"/>
              </a:buClr>
              <a:buSzPts val="1200"/>
              <a:buFont typeface="Calibri"/>
              <a:buNone/>
            </a:pPr>
            <a:r>
              <a:rPr lang="en-US" dirty="0"/>
              <a:t>Interventions were grouped into 4 categories based on primary type of interventions and key elements and activities:</a:t>
            </a:r>
            <a:endParaRPr dirty="0"/>
          </a:p>
          <a:p>
            <a:pPr marL="76200" lvl="0" indent="0" algn="l" rtl="0">
              <a:lnSpc>
                <a:spcPct val="100000"/>
              </a:lnSpc>
              <a:spcBef>
                <a:spcPts val="0"/>
              </a:spcBef>
              <a:spcAft>
                <a:spcPts val="0"/>
              </a:spcAft>
              <a:buClr>
                <a:schemeClr val="dk1"/>
              </a:buClr>
              <a:buSzPts val="1200"/>
              <a:buFont typeface="Calibri"/>
              <a:buNone/>
            </a:pPr>
            <a:endParaRPr dirty="0"/>
          </a:p>
          <a:p>
            <a:pPr marL="1016000" lvl="1" indent="-457200" algn="l" rtl="0">
              <a:lnSpc>
                <a:spcPct val="100000"/>
              </a:lnSpc>
              <a:spcBef>
                <a:spcPts val="0"/>
              </a:spcBef>
              <a:spcAft>
                <a:spcPts val="0"/>
              </a:spcAft>
              <a:buClr>
                <a:schemeClr val="dk1"/>
              </a:buClr>
              <a:buSzPts val="1200"/>
              <a:buFont typeface="Calibri"/>
              <a:buAutoNum type="arabicPeriod"/>
            </a:pPr>
            <a:r>
              <a:rPr lang="en-US" dirty="0"/>
              <a:t>Care management and patient education-based, including virtual coaching, telemonitoring, point of care testing, alerts, shared decision-making (SDM) tools, practice advisories in EHR.</a:t>
            </a:r>
            <a:endParaRPr dirty="0"/>
          </a:p>
          <a:p>
            <a:pPr marL="1016000" lvl="1" indent="-457200" algn="l" rtl="0">
              <a:lnSpc>
                <a:spcPct val="100000"/>
              </a:lnSpc>
              <a:spcBef>
                <a:spcPts val="0"/>
              </a:spcBef>
              <a:spcAft>
                <a:spcPts val="0"/>
              </a:spcAft>
              <a:buClr>
                <a:schemeClr val="dk1"/>
              </a:buClr>
              <a:buSzPts val="1200"/>
              <a:buFont typeface="Calibri"/>
              <a:buAutoNum type="arabicPeriod"/>
            </a:pPr>
            <a:r>
              <a:rPr lang="en-US" dirty="0"/>
              <a:t>Physician-based, programs to influence physician behavior, education, feedback or reminders, practice QI programs.</a:t>
            </a:r>
            <a:endParaRPr dirty="0"/>
          </a:p>
          <a:p>
            <a:pPr marL="1016000" lvl="1" indent="-457200" algn="l" rtl="0">
              <a:lnSpc>
                <a:spcPct val="100000"/>
              </a:lnSpc>
              <a:spcBef>
                <a:spcPts val="0"/>
              </a:spcBef>
              <a:spcAft>
                <a:spcPts val="0"/>
              </a:spcAft>
              <a:buClr>
                <a:schemeClr val="dk1"/>
              </a:buClr>
              <a:buSzPts val="1200"/>
              <a:buFont typeface="Calibri"/>
              <a:buAutoNum type="arabicPeriod"/>
            </a:pPr>
            <a:r>
              <a:rPr lang="en-US" dirty="0"/>
              <a:t>Nurse or CDCES-based focusing on medication management using guidelines.</a:t>
            </a:r>
            <a:endParaRPr dirty="0"/>
          </a:p>
          <a:p>
            <a:pPr marL="1016000" lvl="1" indent="-457200" algn="l" rtl="0">
              <a:lnSpc>
                <a:spcPct val="100000"/>
              </a:lnSpc>
              <a:spcBef>
                <a:spcPts val="0"/>
              </a:spcBef>
              <a:spcAft>
                <a:spcPts val="0"/>
              </a:spcAft>
              <a:buClr>
                <a:schemeClr val="dk1"/>
              </a:buClr>
              <a:buSzPts val="1200"/>
              <a:buFont typeface="Calibri"/>
              <a:buAutoNum type="arabicPeriod"/>
            </a:pPr>
            <a:r>
              <a:rPr lang="en-US" dirty="0"/>
              <a:t>Pharmacists-based focusing on medication management with guidelines.</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457" name="Google Shape;45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are over 37.3 million Americans who are affected by diabetes. That is more than 11 percent of the US population. Diabetes management consumes one out of every four health care dollars. A diabetes diagnosis results in 60% higher risk of early death and higher risk of blindness, kidney failure, heart disease, stroke and loss of limb.</a:t>
            </a:r>
            <a:endParaRPr dirty="0"/>
          </a:p>
        </p:txBody>
      </p:sp>
      <p:sp>
        <p:nvSpPr>
          <p:cNvPr id="115" name="Google Shape;115;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forest plot is a visual representation of the results. The summary is below.</a:t>
            </a:r>
          </a:p>
          <a:p>
            <a:pPr marL="0" lvl="0" indent="0" algn="l" rtl="0">
              <a:lnSpc>
                <a:spcPct val="100000"/>
              </a:lnSpc>
              <a:spcBef>
                <a:spcPts val="0"/>
              </a:spcBef>
              <a:spcAft>
                <a:spcPts val="0"/>
              </a:spcAft>
              <a:buSzPts val="1400"/>
              <a:buNone/>
            </a:pPr>
            <a:r>
              <a:rPr lang="en-US" dirty="0"/>
              <a:t>Squares and bars indicate study- specific mean A1C reduction compared to control arm and 95% confidence interval.</a:t>
            </a:r>
          </a:p>
          <a:p>
            <a:pPr marL="0" lvl="0" indent="0" algn="l" rtl="0">
              <a:lnSpc>
                <a:spcPct val="100000"/>
              </a:lnSpc>
              <a:spcBef>
                <a:spcPts val="0"/>
              </a:spcBef>
              <a:spcAft>
                <a:spcPts val="0"/>
              </a:spcAft>
              <a:buSzPts val="1400"/>
              <a:buNone/>
            </a:pPr>
            <a:r>
              <a:rPr lang="en-US" dirty="0"/>
              <a:t>The further left from the center line, the greater the positive effect.</a:t>
            </a:r>
          </a:p>
          <a:p>
            <a:pPr marL="0" lvl="0" indent="0" algn="l" rtl="0">
              <a:lnSpc>
                <a:spcPct val="100000"/>
              </a:lnSpc>
              <a:spcBef>
                <a:spcPts val="0"/>
              </a:spcBef>
              <a:spcAft>
                <a:spcPts val="0"/>
              </a:spcAft>
              <a:buSzPts val="1400"/>
              <a:buNone/>
            </a:pPr>
            <a:r>
              <a:rPr lang="en-US" dirty="0"/>
              <a:t>Of the 36 studies that met inclusion criteria: </a:t>
            </a:r>
            <a:endParaRPr dirty="0"/>
          </a:p>
          <a:p>
            <a:pPr marL="0" lvl="0" indent="0" algn="l" rtl="0">
              <a:lnSpc>
                <a:spcPct val="100000"/>
              </a:lnSpc>
              <a:spcBef>
                <a:spcPts val="0"/>
              </a:spcBef>
              <a:spcAft>
                <a:spcPts val="0"/>
              </a:spcAft>
              <a:buClr>
                <a:schemeClr val="dk1"/>
              </a:buClr>
              <a:buSzPts val="1200"/>
              <a:buFont typeface="Arial"/>
              <a:buChar char="•"/>
            </a:pPr>
            <a:r>
              <a:rPr lang="en-US" dirty="0"/>
              <a:t>20 were categorized as care management and education based</a:t>
            </a:r>
            <a:endParaRPr dirty="0"/>
          </a:p>
          <a:p>
            <a:pPr marL="457200" lvl="1" indent="-76200" algn="l" rtl="0">
              <a:lnSpc>
                <a:spcPct val="100000"/>
              </a:lnSpc>
              <a:spcBef>
                <a:spcPts val="0"/>
              </a:spcBef>
              <a:spcAft>
                <a:spcPts val="0"/>
              </a:spcAft>
              <a:buClr>
                <a:schemeClr val="dk1"/>
              </a:buClr>
              <a:buSzPts val="1200"/>
              <a:buFont typeface="Arial"/>
              <a:buChar char="•"/>
            </a:pPr>
            <a:r>
              <a:rPr lang="en-US" dirty="0"/>
              <a:t>Outcomes were mixed with 5 showing clinically significant reductions in A1C</a:t>
            </a:r>
            <a:endParaRPr dirty="0"/>
          </a:p>
          <a:p>
            <a:pPr marL="0" lvl="0" indent="0" algn="l" rtl="0">
              <a:lnSpc>
                <a:spcPct val="100000"/>
              </a:lnSpc>
              <a:spcBef>
                <a:spcPts val="0"/>
              </a:spcBef>
              <a:spcAft>
                <a:spcPts val="0"/>
              </a:spcAft>
              <a:buClr>
                <a:schemeClr val="dk1"/>
              </a:buClr>
              <a:buSzPts val="1200"/>
              <a:buFont typeface="Arial"/>
              <a:buChar char="•"/>
            </a:pPr>
            <a:r>
              <a:rPr lang="en-US" dirty="0"/>
              <a:t>7 as physician-based</a:t>
            </a:r>
            <a:endParaRPr dirty="0"/>
          </a:p>
          <a:p>
            <a:pPr marL="457200" lvl="1" indent="-76200" algn="l" rtl="0">
              <a:lnSpc>
                <a:spcPct val="100000"/>
              </a:lnSpc>
              <a:spcBef>
                <a:spcPts val="0"/>
              </a:spcBef>
              <a:spcAft>
                <a:spcPts val="0"/>
              </a:spcAft>
              <a:buClr>
                <a:schemeClr val="dk1"/>
              </a:buClr>
              <a:buSzPts val="1200"/>
              <a:buFont typeface="Arial"/>
              <a:buChar char="•"/>
            </a:pPr>
            <a:r>
              <a:rPr lang="en-US" dirty="0"/>
              <a:t>Only one associated with significant reductions in A1C</a:t>
            </a:r>
            <a:endParaRPr dirty="0"/>
          </a:p>
          <a:p>
            <a:pPr marL="0" lvl="0" indent="0" algn="l" rtl="0">
              <a:lnSpc>
                <a:spcPct val="100000"/>
              </a:lnSpc>
              <a:spcBef>
                <a:spcPts val="0"/>
              </a:spcBef>
              <a:spcAft>
                <a:spcPts val="0"/>
              </a:spcAft>
              <a:buClr>
                <a:schemeClr val="dk1"/>
              </a:buClr>
              <a:buSzPts val="1200"/>
              <a:buFont typeface="Arial"/>
              <a:buChar char="•"/>
            </a:pPr>
            <a:r>
              <a:rPr lang="en-US" dirty="0"/>
              <a:t>5 as nurse and DCES-based</a:t>
            </a:r>
            <a:endParaRPr dirty="0"/>
          </a:p>
          <a:p>
            <a:pPr marL="457200" lvl="1" indent="-76200" algn="l" rtl="0">
              <a:lnSpc>
                <a:spcPct val="100000"/>
              </a:lnSpc>
              <a:spcBef>
                <a:spcPts val="0"/>
              </a:spcBef>
              <a:spcAft>
                <a:spcPts val="0"/>
              </a:spcAft>
              <a:buClr>
                <a:schemeClr val="dk1"/>
              </a:buClr>
              <a:buSzPts val="1200"/>
              <a:buFont typeface="Arial"/>
              <a:buChar char="•"/>
            </a:pPr>
            <a:r>
              <a:rPr lang="en-US" dirty="0"/>
              <a:t>All associated with significant reductions in A1C</a:t>
            </a:r>
            <a:endParaRPr dirty="0"/>
          </a:p>
          <a:p>
            <a:pPr marL="0" lvl="0" indent="0" algn="l" rtl="0">
              <a:lnSpc>
                <a:spcPct val="100000"/>
              </a:lnSpc>
              <a:spcBef>
                <a:spcPts val="0"/>
              </a:spcBef>
              <a:spcAft>
                <a:spcPts val="0"/>
              </a:spcAft>
              <a:buClr>
                <a:schemeClr val="dk1"/>
              </a:buClr>
              <a:buSzPts val="1200"/>
              <a:buFont typeface="Arial"/>
              <a:buChar char="•"/>
            </a:pPr>
            <a:r>
              <a:rPr lang="en-US" dirty="0"/>
              <a:t>4 as pharmacist-based</a:t>
            </a:r>
            <a:endParaRPr dirty="0"/>
          </a:p>
          <a:p>
            <a:pPr marL="457200" lvl="1" indent="-76200" algn="l" rtl="0">
              <a:lnSpc>
                <a:spcPct val="100000"/>
              </a:lnSpc>
              <a:spcBef>
                <a:spcPts val="0"/>
              </a:spcBef>
              <a:spcAft>
                <a:spcPts val="0"/>
              </a:spcAft>
              <a:buClr>
                <a:schemeClr val="dk1"/>
              </a:buClr>
              <a:buSzPts val="1200"/>
              <a:buFont typeface="Arial"/>
              <a:buChar char="•"/>
            </a:pPr>
            <a:r>
              <a:rPr lang="en-US" dirty="0"/>
              <a:t>All associated with significant reductions in A1C</a:t>
            </a:r>
            <a:endParaRPr dirty="0"/>
          </a:p>
        </p:txBody>
      </p:sp>
      <p:sp>
        <p:nvSpPr>
          <p:cNvPr id="355" name="Google Shape;3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67466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02" name="Google Shape;502;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503" name="Google Shape;503;p2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NOTE:</a:t>
            </a:r>
            <a:r>
              <a:rPr lang="en-US" dirty="0"/>
              <a:t> </a:t>
            </a:r>
            <a:r>
              <a:rPr lang="en-US" b="1" dirty="0"/>
              <a:t>This slide presents similar information that was presented on slide 20. Please choose between slides based on audience needs.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0" i="0" u="none" strike="noStrike" cap="none" dirty="0">
                <a:solidFill>
                  <a:srgbClr val="000000"/>
                </a:solidFill>
                <a:latin typeface="Calibri"/>
                <a:ea typeface="Calibri"/>
                <a:cs typeface="Calibri"/>
                <a:sym typeface="Calibri"/>
              </a:rPr>
              <a:t>In 2021 the OTI steering committee requested an investigation of interventions to overcome therapeutic inertia on glycemic control in individuals with type 1 diabetes. </a:t>
            </a:r>
            <a:endParaRPr dirty="0"/>
          </a:p>
          <a:p>
            <a:pPr marL="0" lvl="0" indent="0" algn="l" rtl="0">
              <a:lnSpc>
                <a:spcPct val="100000"/>
              </a:lnSpc>
              <a:spcBef>
                <a:spcPts val="0"/>
              </a:spcBef>
              <a:spcAft>
                <a:spcPts val="0"/>
              </a:spcAft>
              <a:buSzPts val="1400"/>
              <a:buNone/>
            </a:pPr>
            <a:r>
              <a:rPr lang="en-US" dirty="0"/>
              <a:t>The systematic review and meta-analysis identified 36 studies that met the criteria; representing &gt; 22,243 patients; median range of intervention .9 to 36 month.  Interventions used were designed to intensify medication therapy, not medication adherence.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Studies were categorized based on the primary type of intervention into 4 groups: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Care management and patient education (included virtual coaching, telemonitoring, alerts, shared-decision-making (SDM) tools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Physician based- programs designed to influence physician behavior—education, feedback,  and practice improvement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Nurse or certified diabetes care &amp; education specialist (at the time referred to as CDEs) focusing on medication management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Pharmacist-based interventions enabling autonomy to review medications and make guideline-based adjustments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A1C reductions are shown here comparing intervention to control arms.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most effective approaches to mitigating therapeutic inertia and improving A1c were those that empowered health care team members such as pharmacists, nurses and diabetes educators to initiate and intensify treatment independently, supported by appropriate guidelines.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Interventions that focused on changing clinician behavior through education, feedback or quality improvement were least likely to be associated with improved A1C.</a:t>
            </a:r>
            <a:endParaRPr dirty="0"/>
          </a:p>
        </p:txBody>
      </p:sp>
      <p:sp>
        <p:nvSpPr>
          <p:cNvPr id="505" name="Google Shape;505;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06" name="Google Shape;506;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19" name="Google Shape;519;p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520" name="Google Shape;520;p2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authors concluded that results may be correlated more with HOW therapy was intensified rather than WHO. How therapy was intensified  included the delivery methods, the frequency of the  intervention and the quality of the communication. It was clear that using technology to interact with patients helped clinicians improve A1C, as nearly all care management and patient education interventions was associated with significant A1C improvements when technology was used to support communication between team members and patients.</a:t>
            </a:r>
          </a:p>
          <a:p>
            <a:pPr marL="0" lvl="0" indent="0" algn="l" rtl="0">
              <a:lnSpc>
                <a:spcPct val="100000"/>
              </a:lnSpc>
              <a:spcBef>
                <a:spcPts val="0"/>
              </a:spcBef>
              <a:spcAft>
                <a:spcPts val="0"/>
              </a:spcAft>
              <a:buSzPts val="1400"/>
              <a:buNone/>
            </a:pPr>
            <a:r>
              <a:rPr lang="en-US"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Using technology in the form of telemonitoring, text messaging, virtual visits, and mobile applications to support communication between patients and care managers or other team members was associated with statistically and clinically significant improvement in A1C.</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Using technology in the form of telemonitoring, text messaging, virtual visits, mobile applications to support communication between patients and care managers or other team members was associated with statistically and clinically significant improvement in A1C.</a:t>
            </a:r>
            <a:endParaRPr dirty="0"/>
          </a:p>
          <a:p>
            <a:pPr marL="457200" marR="0" lvl="0" indent="-228600" algn="l" rtl="0">
              <a:lnSpc>
                <a:spcPct val="100000"/>
              </a:lnSpc>
              <a:spcBef>
                <a:spcPts val="0"/>
              </a:spcBef>
              <a:spcAft>
                <a:spcPts val="0"/>
              </a:spcAft>
              <a:buSzPts val="1400"/>
              <a:buNone/>
            </a:pPr>
            <a:r>
              <a:rPr lang="en-US" dirty="0"/>
              <a:t> Examples include:</a:t>
            </a:r>
            <a:endParaRPr dirty="0"/>
          </a:p>
          <a:p>
            <a:pPr marL="457200" lvl="0" indent="-228600" algn="l" rtl="0">
              <a:lnSpc>
                <a:spcPct val="100000"/>
              </a:lnSpc>
              <a:spcBef>
                <a:spcPts val="0"/>
              </a:spcBef>
              <a:spcAft>
                <a:spcPts val="0"/>
              </a:spcAft>
              <a:buSzPts val="1400"/>
              <a:buFont typeface="Arial"/>
              <a:buChar char="•"/>
            </a:pPr>
            <a:r>
              <a:rPr lang="en-US" dirty="0"/>
              <a:t> Cloud-based diabetes management programs that enabled virtual visits, text messaging, shared-decision-making tools, and patient self-tracking tools. </a:t>
            </a:r>
            <a:endParaRPr dirty="0"/>
          </a:p>
          <a:p>
            <a:pPr marL="457200" lvl="0" indent="-228600" algn="l" rtl="0">
              <a:lnSpc>
                <a:spcPct val="100000"/>
              </a:lnSpc>
              <a:spcBef>
                <a:spcPts val="0"/>
              </a:spcBef>
              <a:spcAft>
                <a:spcPts val="0"/>
              </a:spcAft>
              <a:buSzPts val="1400"/>
              <a:buFont typeface="Arial"/>
              <a:buChar char="•"/>
            </a:pPr>
            <a:r>
              <a:rPr lang="en-US" dirty="0"/>
              <a:t>A technology assisted case management telehealth glucose monitor</a:t>
            </a:r>
            <a:endParaRPr dirty="0"/>
          </a:p>
          <a:p>
            <a:pPr marL="457200" lvl="0" indent="-228600" algn="l" rtl="0">
              <a:lnSpc>
                <a:spcPct val="100000"/>
              </a:lnSpc>
              <a:spcBef>
                <a:spcPts val="0"/>
              </a:spcBef>
              <a:spcAft>
                <a:spcPts val="0"/>
              </a:spcAft>
              <a:buSzPts val="1400"/>
              <a:buFont typeface="Arial"/>
              <a:buChar char="•"/>
            </a:pPr>
            <a:r>
              <a:rPr lang="en-US" dirty="0"/>
              <a:t>Mobile software application that supported automated coaching</a:t>
            </a:r>
            <a:endParaRPr dirty="0"/>
          </a:p>
          <a:p>
            <a:pPr marL="457200" lvl="0" indent="-228600" algn="l" rtl="0">
              <a:lnSpc>
                <a:spcPct val="100000"/>
              </a:lnSpc>
              <a:spcBef>
                <a:spcPts val="0"/>
              </a:spcBef>
              <a:spcAft>
                <a:spcPts val="0"/>
              </a:spcAft>
              <a:buSzPts val="1400"/>
              <a:buFont typeface="Arial"/>
              <a:buChar char="•"/>
            </a:pPr>
            <a:r>
              <a:rPr lang="en-US" dirty="0"/>
              <a:t>Patient-provider portals. </a:t>
            </a:r>
            <a:endParaRPr dirty="0"/>
          </a:p>
          <a:p>
            <a:pPr marL="0" lvl="0" indent="0" algn="l" rtl="0">
              <a:lnSpc>
                <a:spcPct val="100000"/>
              </a:lnSpc>
              <a:spcBef>
                <a:spcPts val="0"/>
              </a:spcBef>
              <a:spcAft>
                <a:spcPts val="0"/>
              </a:spcAft>
              <a:buSzPts val="1400"/>
              <a:buNone/>
            </a:pPr>
            <a:r>
              <a:rPr lang="en-US" dirty="0"/>
              <a:t>. </a:t>
            </a:r>
            <a:endParaRPr dirty="0"/>
          </a:p>
        </p:txBody>
      </p:sp>
      <p:sp>
        <p:nvSpPr>
          <p:cNvPr id="522" name="Google Shape;522;p2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23" name="Google Shape;523;p2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35" name="Google Shape;535;p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536" name="Google Shape;536;p2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meta-analysis illustrated that organizations could take action to overcome TI by identifying patients with suboptimal control i.e., at diagnosis or A1C &gt;9%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Organizations can guide people with diabetes towards achieving glycemic goals in 3- 6 months if they use…</a:t>
            </a:r>
            <a:endParaRPr dirty="0"/>
          </a:p>
          <a:p>
            <a:pPr marL="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SzPts val="1400"/>
              <a:buFont typeface="Arial"/>
              <a:buChar char="•"/>
            </a:pPr>
            <a:r>
              <a:rPr lang="en-US" dirty="0"/>
              <a:t>A team of clinicians, and</a:t>
            </a:r>
            <a:endParaRPr dirty="0"/>
          </a:p>
          <a:p>
            <a:pPr marL="171450" lvl="0" indent="-8255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Technology to communicate and modify therapy with patients</a:t>
            </a:r>
            <a:endParaRPr dirty="0"/>
          </a:p>
        </p:txBody>
      </p:sp>
      <p:sp>
        <p:nvSpPr>
          <p:cNvPr id="538" name="Google Shape;538;p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39" name="Google Shape;539;p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23</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52" name="Google Shape;552;p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553" name="Google Shape;553;p2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 addition to the meta-analysis, best practices or strategies have been identified to overcoming therapeutic inertia. A few clinician-related strategies are identified on the screen.</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Calibri"/>
                <a:ea typeface="Calibri"/>
                <a:cs typeface="Calibri"/>
                <a:sym typeface="Calibri"/>
              </a:rPr>
              <a:t>Note: Summarize the list on the slide</a:t>
            </a:r>
            <a:endParaRPr dirty="0"/>
          </a:p>
          <a:p>
            <a:pPr marL="0" lvl="0" indent="0" algn="l" rtl="0">
              <a:lnSpc>
                <a:spcPct val="100000"/>
              </a:lnSpc>
              <a:spcBef>
                <a:spcPts val="0"/>
              </a:spcBef>
              <a:spcAft>
                <a:spcPts val="0"/>
              </a:spcAft>
              <a:buSzPts val="1400"/>
              <a:buNone/>
            </a:pPr>
            <a:endParaRPr dirty="0"/>
          </a:p>
        </p:txBody>
      </p:sp>
      <p:sp>
        <p:nvSpPr>
          <p:cNvPr id="555" name="Google Shape;555;p2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56" name="Google Shape;556;p2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24</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70" name="Google Shape;570;p2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571" name="Google Shape;571;p2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2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ea typeface="Calibri"/>
                <a:cs typeface="Calibri"/>
                <a:sym typeface="Calibri"/>
              </a:rPr>
              <a:t>Here are best practices for overcoming therapeutic inertia for persons with diabetes.</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Calibri"/>
                <a:ea typeface="Calibri"/>
                <a:cs typeface="Calibri"/>
                <a:sym typeface="Calibri"/>
              </a:rPr>
              <a:t>Note: Summarize the list on the slide</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73" name="Google Shape;573;p2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74" name="Google Shape;574;p2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25</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88" name="Google Shape;588;p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589" name="Google Shape;589;p2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ea typeface="Calibri"/>
                <a:cs typeface="Calibri"/>
                <a:sym typeface="Calibri"/>
              </a:rPr>
              <a:t>Here are best practices for overcoming therapeutic inertia from a system-related perspective.</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Calibri"/>
                <a:ea typeface="Calibri"/>
                <a:cs typeface="Calibri"/>
                <a:sym typeface="Calibri"/>
              </a:rPr>
              <a:t>Note: Summarize the list on the slide</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591" name="Google Shape;591;p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92" name="Google Shape;592;p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1c85435c22_0_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606" name="Google Shape;606;g11c85435c22_0_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607" name="Google Shape;607;g11c85435c22_0_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11c85435c22_0_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We know therapeutic inertia exists in practice as numerous studies identify and only 50% of persons with diabetes are at glycemic goal.</a:t>
            </a:r>
            <a:endParaRPr lang="en-US" dirty="0"/>
          </a:p>
          <a:p>
            <a:pPr marL="0" lvl="0" indent="0" algn="l" rtl="0">
              <a:lnSpc>
                <a:spcPct val="100000"/>
              </a:lnSpc>
              <a:spcBef>
                <a:spcPts val="0"/>
              </a:spcBef>
              <a:spcAft>
                <a:spcPts val="0"/>
              </a:spcAft>
              <a:buSzPts val="1400"/>
              <a:buNone/>
            </a:pPr>
            <a:r>
              <a:rPr lang="en-US" sz="1200" dirty="0"/>
              <a:t> However, we cannot tackle a problem until we identify the magnitude. </a:t>
            </a:r>
            <a:endParaRPr lang="en-US" dirty="0"/>
          </a:p>
          <a:p>
            <a:pPr marL="0" lvl="0" indent="0" algn="l" rtl="0">
              <a:lnSpc>
                <a:spcPct val="100000"/>
              </a:lnSpc>
              <a:spcBef>
                <a:spcPts val="0"/>
              </a:spcBef>
              <a:spcAft>
                <a:spcPts val="0"/>
              </a:spcAft>
              <a:buSzPts val="1400"/>
              <a:buNone/>
            </a:pPr>
            <a:r>
              <a:rPr lang="en-US" sz="1200" dirty="0"/>
              <a:t>Using electronic health record data, we can identify who is not achieving target goals and understand why.</a:t>
            </a:r>
            <a:endParaRPr lang="en-US" dirty="0"/>
          </a:p>
          <a:p>
            <a:pPr marL="171450" lvl="0" indent="-171450" algn="l" rtl="0">
              <a:lnSpc>
                <a:spcPct val="100000"/>
              </a:lnSpc>
              <a:spcBef>
                <a:spcPts val="0"/>
              </a:spcBef>
              <a:spcAft>
                <a:spcPts val="0"/>
              </a:spcAft>
              <a:buSzPts val="1400"/>
              <a:buFont typeface="Arial"/>
              <a:buChar char="•"/>
            </a:pPr>
            <a:r>
              <a:rPr lang="en-US" sz="1200" dirty="0"/>
              <a:t>Have they had an A1C in the past 6-12 months?</a:t>
            </a:r>
            <a:endParaRPr lang="en-US" dirty="0"/>
          </a:p>
          <a:p>
            <a:pPr marL="171450" lvl="0" indent="-171450" algn="l" rtl="0">
              <a:lnSpc>
                <a:spcPct val="100000"/>
              </a:lnSpc>
              <a:spcBef>
                <a:spcPts val="0"/>
              </a:spcBef>
              <a:spcAft>
                <a:spcPts val="0"/>
              </a:spcAft>
              <a:buSzPts val="1400"/>
              <a:buFont typeface="Arial"/>
              <a:buChar char="•"/>
            </a:pPr>
            <a:r>
              <a:rPr lang="en-US" sz="1200" dirty="0"/>
              <a:t>Have they visited in past 6 months?</a:t>
            </a:r>
            <a:endParaRPr lang="en-US" dirty="0"/>
          </a:p>
          <a:p>
            <a:pPr marL="171450" lvl="0" indent="-171450" algn="l" rtl="0">
              <a:lnSpc>
                <a:spcPct val="100000"/>
              </a:lnSpc>
              <a:spcBef>
                <a:spcPts val="0"/>
              </a:spcBef>
              <a:spcAft>
                <a:spcPts val="0"/>
              </a:spcAft>
              <a:buSzPts val="1400"/>
              <a:buFont typeface="Arial"/>
              <a:buChar char="•"/>
            </a:pPr>
            <a:r>
              <a:rPr lang="en-US" sz="1200" dirty="0"/>
              <a:t>If they have, was there a therapy change? </a:t>
            </a:r>
            <a:endParaRPr lang="en-US" dirty="0"/>
          </a:p>
        </p:txBody>
      </p:sp>
      <p:sp>
        <p:nvSpPr>
          <p:cNvPr id="609" name="Google Shape;609;g11c85435c22_0_5: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610" name="Google Shape;610;g11c85435c22_0_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40" name="Google Shape;640;p3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641" name="Google Shape;641;p3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3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 are not alone.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There are many resources to help you in tackle therapeutic inertia.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0" dirty="0"/>
              <a:t>The ADA Standards of Care is available and always up-to-date with treatment algorithms, guidelines for intensifying therapy and customized protocol.</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The web app is also available for easy to use. Go to </a:t>
            </a:r>
            <a:r>
              <a:rPr lang="en-US" sz="1200" dirty="0">
                <a:effectLst/>
                <a:latin typeface="Segoe UI" panose="020B0502040204020203" pitchFamily="34" charset="0"/>
              </a:rPr>
              <a:t>professional.diabetes.org/SOCApp</a:t>
            </a:r>
            <a:endParaRPr b="0" dirty="0"/>
          </a:p>
        </p:txBody>
      </p:sp>
      <p:sp>
        <p:nvSpPr>
          <p:cNvPr id="643" name="Google Shape;643;p3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44" name="Google Shape;644;p3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56" name="Google Shape;656;p3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657" name="Google Shape;657;p3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3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Visit the therapeutic inertia website at  t</a:t>
            </a:r>
            <a:r>
              <a:rPr lang="en-US" sz="1200" b="0" i="0" u="none" strike="noStrike" cap="none" dirty="0">
                <a:solidFill>
                  <a:srgbClr val="A6192E"/>
                </a:solidFill>
                <a:latin typeface="Helvetica Neue"/>
                <a:ea typeface="Helvetica Neue"/>
                <a:cs typeface="Helvetica Neue"/>
                <a:sym typeface="Helvetica Neue"/>
              </a:rPr>
              <a:t>herapeuticInertia.dabetes.org and </a:t>
            </a:r>
            <a:r>
              <a:rPr lang="en-US" dirty="0"/>
              <a:t>take the TIQ self assessment  to gain insight into your level of understanding of how therapeutic inertia plays out in clinical practice.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Download OTI one-pager and share with members of your team.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Identify at least one modifiable strategy to improve TI in your organization and who needs to be engaged for success.</a:t>
            </a:r>
            <a:endParaRPr dirty="0"/>
          </a:p>
        </p:txBody>
      </p:sp>
      <p:sp>
        <p:nvSpPr>
          <p:cNvPr id="659" name="Google Shape;659;p3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60" name="Google Shape;660;p3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29</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24" name="Google Shape;124;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25" name="Google Shape;125;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Diabetes control in the U.S. population has steadily declined over the past 20 years, as evidenced by the gold-standard measure of A1C.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figure on the screen shows that only 50.5%  of people with diabetes meet the goal of A1C &lt;7%. </a:t>
            </a:r>
            <a:endParaRPr dirty="0"/>
          </a:p>
        </p:txBody>
      </p:sp>
      <p:sp>
        <p:nvSpPr>
          <p:cNvPr id="127" name="Google Shape;127;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28" name="Google Shape;128;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272e566d7e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72" name="Google Shape;672;g1272e566d7e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673" name="Google Shape;673;g1272e566d7e_0_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1272e566d7e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screenshot of a one-page infographic that outlines steps you can take to overcome therapeutic inertia. The handout can be found on the Practice Improvement page on ADA OTI website at </a:t>
            </a:r>
            <a:r>
              <a:rPr kumimoji="0" lang="en-US" sz="2599" b="0" i="0" u="none" strike="noStrike" kern="0" cap="none" spc="0" normalizeH="0" baseline="0" noProof="0" dirty="0">
                <a:ln>
                  <a:noFill/>
                </a:ln>
                <a:solidFill>
                  <a:srgbClr val="A6192E"/>
                </a:solidFill>
                <a:effectLst/>
                <a:uLnTx/>
                <a:uFillTx/>
                <a:latin typeface="Helvetica Neue"/>
                <a:ea typeface="Helvetica Neue"/>
                <a:cs typeface="Helvetica Neue"/>
                <a:sym typeface="Helvetica Neue"/>
              </a:rPr>
              <a:t>TherapeuticInertia.Diabetes.org. Please share this infographic with colleagues to initiate conversation about strategies for overcoming therapeutic inertia.</a:t>
            </a:r>
          </a:p>
          <a:p>
            <a:pPr marL="0" lvl="0" indent="0" algn="l" rtl="0">
              <a:lnSpc>
                <a:spcPct val="100000"/>
              </a:lnSpc>
              <a:spcBef>
                <a:spcPts val="0"/>
              </a:spcBef>
              <a:spcAft>
                <a:spcPts val="0"/>
              </a:spcAft>
              <a:buSzPts val="1400"/>
              <a:buNone/>
            </a:pPr>
            <a:endParaRPr dirty="0"/>
          </a:p>
        </p:txBody>
      </p:sp>
      <p:sp>
        <p:nvSpPr>
          <p:cNvPr id="675" name="Google Shape;675;g1272e566d7e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76" name="Google Shape;676;g1272e566d7e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30</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86" name="Google Shape;686;p3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05.05.2022</a:t>
            </a:r>
            <a:endParaRPr sz="1200" dirty="0">
              <a:solidFill>
                <a:schemeClr val="dk1"/>
              </a:solidFill>
              <a:latin typeface="Calibri"/>
              <a:ea typeface="Calibri"/>
              <a:cs typeface="Calibri"/>
              <a:sym typeface="Calibri"/>
            </a:endParaRPr>
          </a:p>
        </p:txBody>
      </p:sp>
      <p:sp>
        <p:nvSpPr>
          <p:cNvPr id="687" name="Google Shape;687;p3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3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key message is to ACT with a sense of urgency.</a:t>
            </a:r>
            <a:endParaRPr dirty="0"/>
          </a:p>
          <a:p>
            <a:pPr marL="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SzPts val="1400"/>
              <a:buFont typeface="Arial"/>
              <a:buChar char="•"/>
            </a:pPr>
            <a:r>
              <a:rPr lang="en-US" dirty="0"/>
              <a:t>Early glycemic management can save life, limb and sight!</a:t>
            </a:r>
            <a:endParaRPr dirty="0"/>
          </a:p>
          <a:p>
            <a:pPr marL="171450" lvl="0" indent="-8255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Early glycemic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management</a:t>
            </a:r>
            <a:r>
              <a:rPr lang="en-US" dirty="0"/>
              <a:t> can save time and money for people with diabetes!</a:t>
            </a:r>
            <a:endParaRPr dirty="0"/>
          </a:p>
          <a:p>
            <a:pPr marL="171450" lvl="0" indent="-8255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Early glycemic management can save health care cost for the organization!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You have what it takes to change health outcomes for people with diabetes. Let’s do it now!</a:t>
            </a:r>
            <a:endParaRPr dirty="0"/>
          </a:p>
        </p:txBody>
      </p:sp>
      <p:sp>
        <p:nvSpPr>
          <p:cNvPr id="689" name="Google Shape;689;p3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690" name="Google Shape;690;p3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1c85435c22_0_4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701" name="Google Shape;701;g11c85435c22_0_4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702" name="Google Shape;702;g11c85435c22_0_4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11c85435c22_0_4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C00000"/>
              </a:buClr>
              <a:buSzPts val="4000"/>
              <a:buFont typeface="Arial"/>
              <a:buNone/>
              <a:tabLst/>
              <a:defRPr/>
            </a:pPr>
            <a:r>
              <a:rPr kumimoji="0" lang="en-US" sz="5300" b="0"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Are you interested in knowing what to do next to overcome therapeutic inertia in our organization?</a:t>
            </a:r>
            <a:endParaRPr kumimoji="0" lang="en-US" sz="5700" b="0"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dirty="0"/>
              <a:t>Download the Implementation Guide on the OTI website for additional details on how to implement strategies to reduce or eliminate therapeutic inertia in your organization.</a:t>
            </a:r>
            <a:endParaRPr dirty="0"/>
          </a:p>
        </p:txBody>
      </p:sp>
      <p:sp>
        <p:nvSpPr>
          <p:cNvPr id="704" name="Google Shape;704;g11c85435c22_0_4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705" name="Google Shape;705;g11c85435c22_0_4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4" name="Google Shape;734;p3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37" name="Google Shape;137;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38" name="Google Shape;138;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Here are the results of another study from the National Health and Nutrition Examination Survey (NHANES). It shows glycemic management data of people from 1999 through 2018 who were not pregnant and were 20 years of age or older.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data reveals that glycemic management has been stagnant for years despite a) advances in medications, b) development of new glycemic monitoring devices, c) medication delivery methods, and d) healthcare policies.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figure shows that the percentage of adults achieving A1C &lt;7%  increased up until 2010 but declined to 50.5% by 2018.  </a:t>
            </a:r>
            <a:endParaRPr dirty="0"/>
          </a:p>
        </p:txBody>
      </p:sp>
      <p:sp>
        <p:nvSpPr>
          <p:cNvPr id="140" name="Google Shape;140;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41" name="Google Shape;141;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51" name="Google Shape;151;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52" name="Google Shape;152;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has been a lot of advancements in diabetes management such as clearly defined targets, the benefits of achieving targets in a timely manner, the number of available therapies as well as clinical guidelines and algorithms, glycemic management fails to improve. One of the reasons that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glycemic management fails to improve even </a:t>
            </a:r>
            <a:r>
              <a:rPr lang="en-US" dirty="0"/>
              <a:t>with advancements is Therapeutic Inertia (TI).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TI is the failure to start medication therapy, intensify therapy by changing a medication, a dose or combining medications, or even de-intensify therapy if goals for the person with diabetes are not being met.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TI can be present at diagnosis or at any stage along the patient’s treatment journey. </a:t>
            </a:r>
            <a:endParaRPr dirty="0"/>
          </a:p>
        </p:txBody>
      </p:sp>
      <p:sp>
        <p:nvSpPr>
          <p:cNvPr id="154" name="Google Shape;154;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55" name="Google Shape;155;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66" name="Google Shape;166;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67" name="Google Shape;167;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timeline on the screen shows that substantial inertia exists in years–not months at each possible step in the patient’s therapeutic journey.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wait-and-see approach, or treat until the medication, for example, oral anti diabetic drugs (OAD) or insulin fails, can mean that people with type 2 diabetes (PWT2D) spend years in hyperglycemia. </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“Wait and See” and “treat until a medication fails” approach often happens AFTER the diagnosis has been delayed or considerable inertia has occurred in initiating a medication. </a:t>
            </a:r>
            <a:endParaRPr dirty="0"/>
          </a:p>
        </p:txBody>
      </p:sp>
      <p:sp>
        <p:nvSpPr>
          <p:cNvPr id="169" name="Google Shape;169;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70" name="Google Shape;170;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79" name="Google Shape;179;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80" name="Google Shape;180;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Time: The key concept in therapeutic inertia is acting quickly to achieve glycemic targets and A1C goals within 6 months to 1 year of treatment.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 addition to setting up the individualized therapeutic goal with shared decision-making between the health care professional and the person with diabetes.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amount of time it takes to get there is EXTREMELY important.  </a:t>
            </a:r>
            <a:endParaRPr dirty="0"/>
          </a:p>
        </p:txBody>
      </p:sp>
      <p:sp>
        <p:nvSpPr>
          <p:cNvPr id="182" name="Google Shape;182;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83" name="Google Shape;183;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93" name="Google Shape;193;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194" name="Google Shape;194;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initial study period of the </a:t>
            </a:r>
            <a:r>
              <a:rPr lang="en-US" b="0" i="0" dirty="0">
                <a:solidFill>
                  <a:srgbClr val="202124"/>
                </a:solidFill>
                <a:latin typeface="Roboto"/>
                <a:ea typeface="Roboto"/>
                <a:cs typeface="Roboto"/>
                <a:sym typeface="Roboto"/>
              </a:rPr>
              <a:t>UK Prospective Diabetes Study (</a:t>
            </a:r>
            <a:r>
              <a:rPr lang="en-US" dirty="0"/>
              <a:t>UKPDS) showed that patients in intensive treatment with lower A1C had significant reductions in microvascular complications. However, they had no significant reductions in cardiovascular complications. </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Interestingly, follow up studies showed that even though differences in A1C were lost over time, patients in the initial intensive arm continued to have significant microvascular complications and significant reduction in cardiovascular complications.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UKPDS and other landmark trials showed early glycemic control creates a legacy of better long-term </a:t>
            </a:r>
            <a:r>
              <a:rPr lang="en-US" sz="1200" b="0" i="0" u="none" strike="noStrike" cap="none" dirty="0">
                <a:solidFill>
                  <a:srgbClr val="000000"/>
                </a:solidFill>
                <a:latin typeface="Calibri"/>
                <a:ea typeface="Calibri"/>
                <a:cs typeface="Calibri"/>
                <a:sym typeface="Calibri"/>
              </a:rPr>
              <a:t>health outcomes, </a:t>
            </a:r>
            <a:r>
              <a:rPr lang="en-US" dirty="0"/>
              <a:t>even after glycemic control wanes.</a:t>
            </a:r>
            <a:endParaRPr dirty="0"/>
          </a:p>
        </p:txBody>
      </p:sp>
      <p:sp>
        <p:nvSpPr>
          <p:cNvPr id="196" name="Google Shape;196;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97" name="Google Shape;197;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09" name="Google Shape;209;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05.05.2022</a:t>
            </a:r>
            <a:endParaRPr sz="1200" b="0" i="0" u="none" strike="noStrike" cap="none" dirty="0">
              <a:solidFill>
                <a:schemeClr val="dk1"/>
              </a:solidFill>
              <a:latin typeface="Calibri"/>
              <a:ea typeface="Calibri"/>
              <a:cs typeface="Calibri"/>
              <a:sym typeface="Calibri"/>
            </a:endParaRPr>
          </a:p>
        </p:txBody>
      </p:sp>
      <p:sp>
        <p:nvSpPr>
          <p:cNvPr id="210" name="Google Shape;210;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Real world data supports UKPDS clinical trial data. In a cohort study of over 34,000 people with type 2 diabetes (PWD) in a managed care population in northern California, patients were followed for 13 years following diagnosis. The impact of glycemic burden was evaluated at various points.</a:t>
            </a:r>
            <a:endParaRPr dirty="0"/>
          </a:p>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Among patients with 10 years of survival after diabetes diagnosis, the results showed the following:</a:t>
            </a:r>
            <a:endParaRPr dirty="0"/>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A1C levels ≥7.0% (≥53 mmol/mol) for the 1st year after diagnosis were associated with an increased risk of future mortality.</a:t>
            </a:r>
            <a:endParaRPr dirty="0"/>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 Increasing periods of exposure to A1C levels ≥8.0% (≥64 mmol/mol) were associated with an increased risk of microvascular events and mortality. </a:t>
            </a:r>
            <a:endParaRPr dirty="0"/>
          </a:p>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This study suggests that the legacy effect exists outside of trial populations. It begins as early as the 1st year after diagnosis and depends on the level of glycemic exposure. These findings underscore the urgency of early diagnosis of diabetes and the future consequences of failing to achieve near-normal glycemia soon after patients are diagnosed with diabetes.</a:t>
            </a:r>
            <a:endParaRPr dirty="0"/>
          </a:p>
        </p:txBody>
      </p:sp>
      <p:sp>
        <p:nvSpPr>
          <p:cNvPr id="212" name="Google Shape;212;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13" name="Google Shape;213;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a:spLocks noGrp="1"/>
          </p:cNvSpPr>
          <p:nvPr>
            <p:ph type="pic" idx="2"/>
          </p:nvPr>
        </p:nvSpPr>
        <p:spPr>
          <a:xfrm>
            <a:off x="1792288" y="612775"/>
            <a:ext cx="5486400" cy="4114800"/>
          </a:xfrm>
          <a:prstGeom prst="rect">
            <a:avLst/>
          </a:prstGeom>
          <a:noFill/>
          <a:ln>
            <a:noFill/>
          </a:ln>
        </p:spPr>
      </p:sp>
      <p:sp>
        <p:nvSpPr>
          <p:cNvPr id="81" name="Google Shape;81;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2" name="Google Shape;8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9" name="Google Shape;8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0" name="Google Shape;9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6" name="Google Shape;96;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48"/>
          <p:cNvSpPr txBox="1">
            <a:spLocks noGrp="1"/>
          </p:cNvSpPr>
          <p:nvPr>
            <p:ph type="body" idx="1"/>
          </p:nvPr>
        </p:nvSpPr>
        <p:spPr>
          <a:xfrm>
            <a:off x="1257300" y="2297263"/>
            <a:ext cx="15773400" cy="6592259"/>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750"/>
              </a:spcBef>
              <a:spcAft>
                <a:spcPts val="0"/>
              </a:spcAft>
              <a:buClr>
                <a:schemeClr val="dk1"/>
              </a:buClr>
              <a:buSzPts val="2400"/>
              <a:buFont typeface="Arial"/>
              <a:buChar char="•"/>
              <a:defRPr sz="3600"/>
            </a:lvl1pPr>
            <a:lvl2pPr marL="1371600" lvl="1" indent="-533400" algn="l">
              <a:lnSpc>
                <a:spcPct val="90000"/>
              </a:lnSpc>
              <a:spcBef>
                <a:spcPts val="375"/>
              </a:spcBef>
              <a:spcAft>
                <a:spcPts val="0"/>
              </a:spcAft>
              <a:buClr>
                <a:schemeClr val="dk1"/>
              </a:buClr>
              <a:buSzPts val="2000"/>
              <a:buFont typeface="Arial"/>
              <a:buChar char="-"/>
              <a:defRPr sz="3000"/>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26" name="Google Shape;26;p48"/>
          <p:cNvSpPr txBox="1">
            <a:spLocks noGrp="1"/>
          </p:cNvSpPr>
          <p:nvPr>
            <p:ph type="title"/>
          </p:nvPr>
        </p:nvSpPr>
        <p:spPr>
          <a:xfrm>
            <a:off x="1257300" y="254172"/>
            <a:ext cx="15773400" cy="1661994"/>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C00000"/>
              </a:buClr>
              <a:buSzPts val="4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8"/>
          <p:cNvSpPr txBox="1">
            <a:spLocks noGrp="1"/>
          </p:cNvSpPr>
          <p:nvPr>
            <p:ph type="ftr" idx="11"/>
          </p:nvPr>
        </p:nvSpPr>
        <p:spPr>
          <a:xfrm>
            <a:off x="1257300" y="9176078"/>
            <a:ext cx="12931140" cy="547688"/>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57650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con">
  <p:cSld name="Icon">
    <p:spTree>
      <p:nvGrpSpPr>
        <p:cNvPr id="1" name="Shape 28"/>
        <p:cNvGrpSpPr/>
        <p:nvPr/>
      </p:nvGrpSpPr>
      <p:grpSpPr>
        <a:xfrm>
          <a:off x="0" y="0"/>
          <a:ext cx="0" cy="0"/>
          <a:chOff x="0" y="0"/>
          <a:chExt cx="0" cy="0"/>
        </a:xfrm>
      </p:grpSpPr>
      <p:sp>
        <p:nvSpPr>
          <p:cNvPr id="29" name="Google Shape;29;p49"/>
          <p:cNvSpPr txBox="1">
            <a:spLocks noGrp="1"/>
          </p:cNvSpPr>
          <p:nvPr>
            <p:ph type="body" idx="1"/>
          </p:nvPr>
        </p:nvSpPr>
        <p:spPr>
          <a:xfrm>
            <a:off x="1257300" y="2297263"/>
            <a:ext cx="12112707" cy="6592259"/>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750"/>
              </a:spcBef>
              <a:spcAft>
                <a:spcPts val="0"/>
              </a:spcAft>
              <a:buClr>
                <a:schemeClr val="dk1"/>
              </a:buClr>
              <a:buSzPts val="2400"/>
              <a:buFont typeface="Arial"/>
              <a:buChar char="•"/>
              <a:defRPr sz="3600"/>
            </a:lvl1pPr>
            <a:lvl2pPr marL="1371600" lvl="1" indent="-533400" algn="l">
              <a:lnSpc>
                <a:spcPct val="90000"/>
              </a:lnSpc>
              <a:spcBef>
                <a:spcPts val="375"/>
              </a:spcBef>
              <a:spcAft>
                <a:spcPts val="0"/>
              </a:spcAft>
              <a:buClr>
                <a:schemeClr val="dk1"/>
              </a:buClr>
              <a:buSzPts val="2000"/>
              <a:buFont typeface="Arial"/>
              <a:buChar char="-"/>
              <a:defRPr sz="3000"/>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30" name="Google Shape;30;p49"/>
          <p:cNvSpPr txBox="1">
            <a:spLocks noGrp="1"/>
          </p:cNvSpPr>
          <p:nvPr>
            <p:ph type="title"/>
          </p:nvPr>
        </p:nvSpPr>
        <p:spPr>
          <a:xfrm>
            <a:off x="1257301" y="254172"/>
            <a:ext cx="13942727" cy="1661994"/>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C00000"/>
              </a:buClr>
              <a:buSzPts val="4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ftr" idx="11"/>
          </p:nvPr>
        </p:nvSpPr>
        <p:spPr>
          <a:xfrm>
            <a:off x="1257300" y="9176078"/>
            <a:ext cx="12112707" cy="547688"/>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32" name="Google Shape;32;p49"/>
          <p:cNvPicPr preferRelativeResize="0"/>
          <p:nvPr/>
        </p:nvPicPr>
        <p:blipFill rotWithShape="1">
          <a:blip r:embed="rId2">
            <a:alphaModFix/>
          </a:blip>
          <a:srcRect/>
          <a:stretch/>
        </p:blipFill>
        <p:spPr>
          <a:xfrm>
            <a:off x="14227960" y="-1702054"/>
            <a:ext cx="4060040" cy="11989055"/>
          </a:xfrm>
          <a:prstGeom prst="rect">
            <a:avLst/>
          </a:prstGeom>
          <a:noFill/>
          <a:ln>
            <a:noFill/>
          </a:ln>
        </p:spPr>
      </p:pic>
      <p:sp>
        <p:nvSpPr>
          <p:cNvPr id="33" name="Google Shape;33;p49"/>
          <p:cNvSpPr/>
          <p:nvPr/>
        </p:nvSpPr>
        <p:spPr>
          <a:xfrm>
            <a:off x="13975490" y="2150081"/>
            <a:ext cx="3707027" cy="3707027"/>
          </a:xfrm>
          <a:prstGeom prst="ellipse">
            <a:avLst/>
          </a:prstGeom>
          <a:solidFill>
            <a:schemeClr val="lt1"/>
          </a:solidFill>
          <a:ln w="76200" cap="flat" cmpd="sng">
            <a:solidFill>
              <a:schemeClr val="accent6"/>
            </a:solidFill>
            <a:prstDash val="solid"/>
            <a:miter lim="800000"/>
            <a:headEnd type="none" w="sm" len="sm"/>
            <a:tailEnd type="none" w="sm" len="sm"/>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700" b="0" i="0" u="none" strike="noStrike" cap="none" dirty="0">
              <a:solidFill>
                <a:srgbClr val="000000"/>
              </a:solidFill>
              <a:latin typeface="Helvetica Neue"/>
              <a:ea typeface="Helvetica Neue"/>
              <a:cs typeface="Helvetica Neue"/>
              <a:sym typeface="Helvetica Neue"/>
            </a:endParaRPr>
          </a:p>
        </p:txBody>
      </p:sp>
      <p:pic>
        <p:nvPicPr>
          <p:cNvPr id="34" name="Google Shape;34;p49"/>
          <p:cNvPicPr preferRelativeResize="0"/>
          <p:nvPr/>
        </p:nvPicPr>
        <p:blipFill rotWithShape="1">
          <a:blip r:embed="rId3">
            <a:alphaModFix/>
          </a:blip>
          <a:srcRect/>
          <a:stretch/>
        </p:blipFill>
        <p:spPr>
          <a:xfrm>
            <a:off x="14579301" y="9176078"/>
            <a:ext cx="3153465" cy="735809"/>
          </a:xfrm>
          <a:prstGeom prst="rect">
            <a:avLst/>
          </a:prstGeom>
          <a:noFill/>
          <a:ln>
            <a:noFill/>
          </a:ln>
        </p:spPr>
      </p:pic>
    </p:spTree>
    <p:extLst>
      <p:ext uri="{BB962C8B-B14F-4D97-AF65-F5344CB8AC3E}">
        <p14:creationId xmlns:p14="http://schemas.microsoft.com/office/powerpoint/2010/main" val="425551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50"/>
          <p:cNvSpPr txBox="1">
            <a:spLocks noGrp="1"/>
          </p:cNvSpPr>
          <p:nvPr>
            <p:ph type="title"/>
          </p:nvPr>
        </p:nvSpPr>
        <p:spPr>
          <a:xfrm>
            <a:off x="1257300" y="266162"/>
            <a:ext cx="15773400" cy="1661994"/>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750"/>
              </a:spcBef>
              <a:spcAft>
                <a:spcPts val="0"/>
              </a:spcAft>
              <a:buSzPts val="2400"/>
              <a:buChar char="•"/>
              <a:defRPr/>
            </a:lvl1pPr>
            <a:lvl2pPr marL="1371600" lvl="1" indent="-533400" algn="l">
              <a:lnSpc>
                <a:spcPct val="90000"/>
              </a:lnSpc>
              <a:spcBef>
                <a:spcPts val="375"/>
              </a:spcBef>
              <a:spcAft>
                <a:spcPts val="0"/>
              </a:spcAft>
              <a:buSzPts val="2000"/>
              <a:buChar char="-"/>
              <a:defRPr/>
            </a:lvl2pPr>
            <a:lvl3pPr marL="2057400" lvl="2" indent="-438150" algn="l">
              <a:lnSpc>
                <a:spcPct val="90000"/>
              </a:lnSpc>
              <a:spcBef>
                <a:spcPts val="375"/>
              </a:spcBef>
              <a:spcAft>
                <a:spcPts val="0"/>
              </a:spcAft>
              <a:buSzPts val="1000"/>
              <a:buChar char="•"/>
              <a:defRPr/>
            </a:lvl3pPr>
            <a:lvl4pPr marL="2743200" lvl="3" indent="-428625" algn="l">
              <a:lnSpc>
                <a:spcPct val="90000"/>
              </a:lnSpc>
              <a:spcBef>
                <a:spcPts val="375"/>
              </a:spcBef>
              <a:spcAft>
                <a:spcPts val="0"/>
              </a:spcAft>
              <a:buSzPts val="900"/>
              <a:buChar char="•"/>
              <a:defRPr/>
            </a:lvl4pPr>
            <a:lvl5pPr marL="3429000" lvl="4" indent="-428625" algn="l">
              <a:lnSpc>
                <a:spcPct val="90000"/>
              </a:lnSpc>
              <a:spcBef>
                <a:spcPts val="375"/>
              </a:spcBef>
              <a:spcAft>
                <a:spcPts val="0"/>
              </a:spcAft>
              <a:buSzPts val="900"/>
              <a:buChar char="•"/>
              <a:defRPr/>
            </a:lvl5pPr>
            <a:lvl6pPr marL="4114800" lvl="5" indent="-428625" algn="l">
              <a:lnSpc>
                <a:spcPct val="90000"/>
              </a:lnSpc>
              <a:spcBef>
                <a:spcPts val="375"/>
              </a:spcBef>
              <a:spcAft>
                <a:spcPts val="0"/>
              </a:spcAft>
              <a:buSzPts val="900"/>
              <a:buChar char="•"/>
              <a:defRPr/>
            </a:lvl6pPr>
            <a:lvl7pPr marL="4800600" lvl="6" indent="-428625" algn="l">
              <a:lnSpc>
                <a:spcPct val="90000"/>
              </a:lnSpc>
              <a:spcBef>
                <a:spcPts val="375"/>
              </a:spcBef>
              <a:spcAft>
                <a:spcPts val="0"/>
              </a:spcAft>
              <a:buSzPts val="900"/>
              <a:buChar char="•"/>
              <a:defRPr/>
            </a:lvl7pPr>
            <a:lvl8pPr marL="5486400" lvl="7" indent="-428625" algn="l">
              <a:lnSpc>
                <a:spcPct val="90000"/>
              </a:lnSpc>
              <a:spcBef>
                <a:spcPts val="375"/>
              </a:spcBef>
              <a:spcAft>
                <a:spcPts val="0"/>
              </a:spcAft>
              <a:buSzPts val="900"/>
              <a:buChar char="•"/>
              <a:defRPr/>
            </a:lvl8pPr>
            <a:lvl9pPr marL="6172200" lvl="8" indent="-428625" algn="l">
              <a:lnSpc>
                <a:spcPct val="90000"/>
              </a:lnSpc>
              <a:spcBef>
                <a:spcPts val="375"/>
              </a:spcBef>
              <a:spcAft>
                <a:spcPts val="0"/>
              </a:spcAft>
              <a:buSzPts val="900"/>
              <a:buChar char="•"/>
              <a:defRPr/>
            </a:lvl9pPr>
          </a:lstStyle>
          <a:p>
            <a:endParaRPr/>
          </a:p>
        </p:txBody>
      </p:sp>
      <p:sp>
        <p:nvSpPr>
          <p:cNvPr id="38" name="Google Shape;38;p50"/>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750"/>
              </a:spcBef>
              <a:spcAft>
                <a:spcPts val="0"/>
              </a:spcAft>
              <a:buSzPts val="2400"/>
              <a:buChar char="•"/>
              <a:defRPr/>
            </a:lvl1pPr>
            <a:lvl2pPr marL="1371600" lvl="1" indent="-533400" algn="l">
              <a:lnSpc>
                <a:spcPct val="90000"/>
              </a:lnSpc>
              <a:spcBef>
                <a:spcPts val="375"/>
              </a:spcBef>
              <a:spcAft>
                <a:spcPts val="0"/>
              </a:spcAft>
              <a:buSzPts val="2000"/>
              <a:buChar char="-"/>
              <a:defRPr/>
            </a:lvl2pPr>
            <a:lvl3pPr marL="2057400" lvl="2" indent="-438150" algn="l">
              <a:lnSpc>
                <a:spcPct val="90000"/>
              </a:lnSpc>
              <a:spcBef>
                <a:spcPts val="375"/>
              </a:spcBef>
              <a:spcAft>
                <a:spcPts val="0"/>
              </a:spcAft>
              <a:buSzPts val="1000"/>
              <a:buChar char="•"/>
              <a:defRPr/>
            </a:lvl3pPr>
            <a:lvl4pPr marL="2743200" lvl="3" indent="-428625" algn="l">
              <a:lnSpc>
                <a:spcPct val="90000"/>
              </a:lnSpc>
              <a:spcBef>
                <a:spcPts val="375"/>
              </a:spcBef>
              <a:spcAft>
                <a:spcPts val="0"/>
              </a:spcAft>
              <a:buSzPts val="900"/>
              <a:buChar char="•"/>
              <a:defRPr/>
            </a:lvl4pPr>
            <a:lvl5pPr marL="3429000" lvl="4" indent="-428625" algn="l">
              <a:lnSpc>
                <a:spcPct val="90000"/>
              </a:lnSpc>
              <a:spcBef>
                <a:spcPts val="375"/>
              </a:spcBef>
              <a:spcAft>
                <a:spcPts val="0"/>
              </a:spcAft>
              <a:buSzPts val="900"/>
              <a:buChar char="•"/>
              <a:defRPr/>
            </a:lvl5pPr>
            <a:lvl6pPr marL="4114800" lvl="5" indent="-428625" algn="l">
              <a:lnSpc>
                <a:spcPct val="90000"/>
              </a:lnSpc>
              <a:spcBef>
                <a:spcPts val="375"/>
              </a:spcBef>
              <a:spcAft>
                <a:spcPts val="0"/>
              </a:spcAft>
              <a:buSzPts val="900"/>
              <a:buChar char="•"/>
              <a:defRPr/>
            </a:lvl6pPr>
            <a:lvl7pPr marL="4800600" lvl="6" indent="-428625" algn="l">
              <a:lnSpc>
                <a:spcPct val="90000"/>
              </a:lnSpc>
              <a:spcBef>
                <a:spcPts val="375"/>
              </a:spcBef>
              <a:spcAft>
                <a:spcPts val="0"/>
              </a:spcAft>
              <a:buSzPts val="900"/>
              <a:buChar char="•"/>
              <a:defRPr/>
            </a:lvl7pPr>
            <a:lvl8pPr marL="5486400" lvl="7" indent="-428625" algn="l">
              <a:lnSpc>
                <a:spcPct val="90000"/>
              </a:lnSpc>
              <a:spcBef>
                <a:spcPts val="375"/>
              </a:spcBef>
              <a:spcAft>
                <a:spcPts val="0"/>
              </a:spcAft>
              <a:buSzPts val="900"/>
              <a:buChar char="•"/>
              <a:defRPr/>
            </a:lvl8pPr>
            <a:lvl9pPr marL="6172200" lvl="8" indent="-428625" algn="l">
              <a:lnSpc>
                <a:spcPct val="90000"/>
              </a:lnSpc>
              <a:spcBef>
                <a:spcPts val="375"/>
              </a:spcBef>
              <a:spcAft>
                <a:spcPts val="0"/>
              </a:spcAft>
              <a:buSzPts val="900"/>
              <a:buChar char="•"/>
              <a:defRPr/>
            </a:lvl9pPr>
          </a:lstStyle>
          <a:p>
            <a:endParaRPr/>
          </a:p>
        </p:txBody>
      </p:sp>
      <p:sp>
        <p:nvSpPr>
          <p:cNvPr id="39" name="Google Shape;39;p50"/>
          <p:cNvSpPr txBox="1">
            <a:spLocks noGrp="1"/>
          </p:cNvSpPr>
          <p:nvPr>
            <p:ph type="dt" idx="10"/>
          </p:nvPr>
        </p:nvSpPr>
        <p:spPr>
          <a:xfrm>
            <a:off x="0" y="0"/>
            <a:ext cx="4500000" cy="45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9pPr>
          </a:lstStyle>
          <a:p>
            <a:endParaRPr dirty="0"/>
          </a:p>
        </p:txBody>
      </p:sp>
      <p:sp>
        <p:nvSpPr>
          <p:cNvPr id="40" name="Google Shape;40;p50"/>
          <p:cNvSpPr txBox="1">
            <a:spLocks noGrp="1"/>
          </p:cNvSpPr>
          <p:nvPr>
            <p:ph type="ftr" idx="11"/>
          </p:nvPr>
        </p:nvSpPr>
        <p:spPr>
          <a:xfrm>
            <a:off x="1257300" y="9176078"/>
            <a:ext cx="12931140" cy="547688"/>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50"/>
          <p:cNvSpPr txBox="1">
            <a:spLocks noGrp="1"/>
          </p:cNvSpPr>
          <p:nvPr>
            <p:ph type="sldNum" idx="12"/>
          </p:nvPr>
        </p:nvSpPr>
        <p:spPr>
          <a:xfrm>
            <a:off x="0" y="0"/>
            <a:ext cx="4500000" cy="45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2849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rge Graphic">
  <p:cSld name="Large Graphic">
    <p:spTree>
      <p:nvGrpSpPr>
        <p:cNvPr id="1" name="Shape 42"/>
        <p:cNvGrpSpPr/>
        <p:nvPr/>
      </p:nvGrpSpPr>
      <p:grpSpPr>
        <a:xfrm>
          <a:off x="0" y="0"/>
          <a:ext cx="0" cy="0"/>
          <a:chOff x="0" y="0"/>
          <a:chExt cx="0" cy="0"/>
        </a:xfrm>
      </p:grpSpPr>
      <p:sp>
        <p:nvSpPr>
          <p:cNvPr id="43" name="Google Shape;43;p69"/>
          <p:cNvSpPr txBox="1">
            <a:spLocks noGrp="1"/>
          </p:cNvSpPr>
          <p:nvPr>
            <p:ph type="body" idx="1"/>
          </p:nvPr>
        </p:nvSpPr>
        <p:spPr>
          <a:xfrm>
            <a:off x="5861265" y="254172"/>
            <a:ext cx="11740935" cy="8585028"/>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750"/>
              </a:spcBef>
              <a:spcAft>
                <a:spcPts val="0"/>
              </a:spcAft>
              <a:buClr>
                <a:schemeClr val="dk1"/>
              </a:buClr>
              <a:buSzPts val="2400"/>
              <a:buFont typeface="Arial"/>
              <a:buChar char="•"/>
              <a:defRPr sz="3600"/>
            </a:lvl1pPr>
            <a:lvl2pPr marL="1371600" lvl="1" indent="-533400" algn="l">
              <a:lnSpc>
                <a:spcPct val="90000"/>
              </a:lnSpc>
              <a:spcBef>
                <a:spcPts val="375"/>
              </a:spcBef>
              <a:spcAft>
                <a:spcPts val="0"/>
              </a:spcAft>
              <a:buClr>
                <a:schemeClr val="dk1"/>
              </a:buClr>
              <a:buSzPts val="2000"/>
              <a:buFont typeface="Arial"/>
              <a:buChar char="-"/>
              <a:defRPr sz="3000"/>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44" name="Google Shape;44;p69"/>
          <p:cNvSpPr txBox="1">
            <a:spLocks noGrp="1"/>
          </p:cNvSpPr>
          <p:nvPr>
            <p:ph type="title"/>
          </p:nvPr>
        </p:nvSpPr>
        <p:spPr>
          <a:xfrm>
            <a:off x="1257301" y="254172"/>
            <a:ext cx="4051301" cy="488932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C00000"/>
              </a:buClr>
              <a:buSzPts val="4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9"/>
          <p:cNvSpPr txBox="1">
            <a:spLocks noGrp="1"/>
          </p:cNvSpPr>
          <p:nvPr>
            <p:ph type="ftr" idx="11"/>
          </p:nvPr>
        </p:nvSpPr>
        <p:spPr>
          <a:xfrm>
            <a:off x="1257300" y="9176078"/>
            <a:ext cx="12931140" cy="547688"/>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46" name="Google Shape;46;p69"/>
          <p:cNvPicPr preferRelativeResize="0"/>
          <p:nvPr/>
        </p:nvPicPr>
        <p:blipFill rotWithShape="1">
          <a:blip r:embed="rId2">
            <a:alphaModFix/>
          </a:blip>
          <a:srcRect/>
          <a:stretch/>
        </p:blipFill>
        <p:spPr>
          <a:xfrm>
            <a:off x="14484566" y="9176078"/>
            <a:ext cx="3342936" cy="735809"/>
          </a:xfrm>
          <a:prstGeom prst="rect">
            <a:avLst/>
          </a:prstGeom>
          <a:noFill/>
          <a:ln>
            <a:noFill/>
          </a:ln>
        </p:spPr>
      </p:pic>
      <p:sp>
        <p:nvSpPr>
          <p:cNvPr id="47" name="Google Shape;47;p69"/>
          <p:cNvSpPr/>
          <p:nvPr/>
        </p:nvSpPr>
        <p:spPr>
          <a:xfrm>
            <a:off x="1257300" y="5593391"/>
            <a:ext cx="2369274" cy="120092"/>
          </a:xfrm>
          <a:prstGeom prst="rect">
            <a:avLst/>
          </a:prstGeom>
          <a:solidFill>
            <a:schemeClr val="dk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919127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inal Slide">
  <p:cSld name="Final Slide">
    <p:bg>
      <p:bgPr>
        <a:solidFill>
          <a:schemeClr val="accent1"/>
        </a:solidFill>
        <a:effectLst/>
      </p:bgPr>
    </p:bg>
    <p:spTree>
      <p:nvGrpSpPr>
        <p:cNvPr id="1" name="Shape 68"/>
        <p:cNvGrpSpPr/>
        <p:nvPr/>
      </p:nvGrpSpPr>
      <p:grpSpPr>
        <a:xfrm>
          <a:off x="0" y="0"/>
          <a:ext cx="0" cy="0"/>
          <a:chOff x="0" y="0"/>
          <a:chExt cx="0" cy="0"/>
        </a:xfrm>
      </p:grpSpPr>
      <p:pic>
        <p:nvPicPr>
          <p:cNvPr id="69" name="Google Shape;69;p53"/>
          <p:cNvPicPr preferRelativeResize="0"/>
          <p:nvPr/>
        </p:nvPicPr>
        <p:blipFill rotWithShape="1">
          <a:blip r:embed="rId2">
            <a:alphaModFix/>
          </a:blip>
          <a:srcRect/>
          <a:stretch/>
        </p:blipFill>
        <p:spPr>
          <a:xfrm>
            <a:off x="4013177" y="3947886"/>
            <a:ext cx="10261646" cy="2391228"/>
          </a:xfrm>
          <a:prstGeom prst="rect">
            <a:avLst/>
          </a:prstGeom>
          <a:noFill/>
          <a:ln>
            <a:noFill/>
          </a:ln>
        </p:spPr>
      </p:pic>
    </p:spTree>
    <p:extLst>
      <p:ext uri="{BB962C8B-B14F-4D97-AF65-F5344CB8AC3E}">
        <p14:creationId xmlns:p14="http://schemas.microsoft.com/office/powerpoint/2010/main" val="998809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70"/>
        <p:cNvGrpSpPr/>
        <p:nvPr/>
      </p:nvGrpSpPr>
      <p:grpSpPr>
        <a:xfrm>
          <a:off x="0" y="0"/>
          <a:ext cx="0" cy="0"/>
          <a:chOff x="0" y="0"/>
          <a:chExt cx="0" cy="0"/>
        </a:xfrm>
      </p:grpSpPr>
      <p:sp>
        <p:nvSpPr>
          <p:cNvPr id="71" name="Google Shape;71;p54"/>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72" name="Google Shape;72;p54"/>
          <p:cNvSpPr txBox="1">
            <a:spLocks noGrp="1"/>
          </p:cNvSpPr>
          <p:nvPr>
            <p:ph type="body" idx="1"/>
          </p:nvPr>
        </p:nvSpPr>
        <p:spPr>
          <a:xfrm>
            <a:off x="1202046" y="202031"/>
            <a:ext cx="13349007" cy="933589"/>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rgbClr val="C00000"/>
              </a:buClr>
              <a:buSzPts val="4000"/>
              <a:buNone/>
              <a:defRPr sz="6000" b="1">
                <a:solidFill>
                  <a:srgbClr val="C00000"/>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pic>
        <p:nvPicPr>
          <p:cNvPr id="73" name="Google Shape;73;p54"/>
          <p:cNvPicPr preferRelativeResize="0"/>
          <p:nvPr/>
        </p:nvPicPr>
        <p:blipFill rotWithShape="1">
          <a:blip r:embed="rId2">
            <a:alphaModFix/>
          </a:blip>
          <a:srcRect/>
          <a:stretch/>
        </p:blipFill>
        <p:spPr>
          <a:xfrm>
            <a:off x="3101115" y="3541487"/>
            <a:ext cx="771726" cy="771525"/>
          </a:xfrm>
          <a:prstGeom prst="rect">
            <a:avLst/>
          </a:prstGeom>
          <a:noFill/>
          <a:ln>
            <a:noFill/>
          </a:ln>
        </p:spPr>
      </p:pic>
      <p:pic>
        <p:nvPicPr>
          <p:cNvPr id="74" name="Google Shape;74;p54"/>
          <p:cNvPicPr preferRelativeResize="0"/>
          <p:nvPr/>
        </p:nvPicPr>
        <p:blipFill rotWithShape="1">
          <a:blip r:embed="rId3">
            <a:alphaModFix/>
          </a:blip>
          <a:srcRect/>
          <a:stretch/>
        </p:blipFill>
        <p:spPr>
          <a:xfrm>
            <a:off x="3101115" y="6468605"/>
            <a:ext cx="771726" cy="771525"/>
          </a:xfrm>
          <a:prstGeom prst="rect">
            <a:avLst/>
          </a:prstGeom>
          <a:noFill/>
          <a:ln>
            <a:noFill/>
          </a:ln>
        </p:spPr>
      </p:pic>
      <p:pic>
        <p:nvPicPr>
          <p:cNvPr id="75" name="Google Shape;75;p54"/>
          <p:cNvPicPr preferRelativeResize="0"/>
          <p:nvPr/>
        </p:nvPicPr>
        <p:blipFill rotWithShape="1">
          <a:blip r:embed="rId4">
            <a:alphaModFix/>
          </a:blip>
          <a:srcRect/>
          <a:stretch/>
        </p:blipFill>
        <p:spPr>
          <a:xfrm>
            <a:off x="9815688" y="3541487"/>
            <a:ext cx="771726" cy="771525"/>
          </a:xfrm>
          <a:prstGeom prst="rect">
            <a:avLst/>
          </a:prstGeom>
          <a:noFill/>
          <a:ln>
            <a:noFill/>
          </a:ln>
        </p:spPr>
      </p:pic>
      <p:pic>
        <p:nvPicPr>
          <p:cNvPr id="76" name="Google Shape;76;p54"/>
          <p:cNvPicPr preferRelativeResize="0"/>
          <p:nvPr/>
        </p:nvPicPr>
        <p:blipFill rotWithShape="1">
          <a:blip r:embed="rId5">
            <a:alphaModFix/>
          </a:blip>
          <a:srcRect/>
          <a:stretch/>
        </p:blipFill>
        <p:spPr>
          <a:xfrm>
            <a:off x="9815688" y="6468605"/>
            <a:ext cx="771726" cy="771525"/>
          </a:xfrm>
          <a:prstGeom prst="rect">
            <a:avLst/>
          </a:prstGeom>
          <a:noFill/>
          <a:ln>
            <a:noFill/>
          </a:ln>
        </p:spPr>
      </p:pic>
      <p:sp>
        <p:nvSpPr>
          <p:cNvPr id="77" name="Google Shape;77;p54"/>
          <p:cNvSpPr txBox="1">
            <a:spLocks noGrp="1"/>
          </p:cNvSpPr>
          <p:nvPr>
            <p:ph type="body" idx="2"/>
          </p:nvPr>
        </p:nvSpPr>
        <p:spPr>
          <a:xfrm>
            <a:off x="4286738" y="4044776"/>
            <a:ext cx="4734140"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78" name="Google Shape;78;p54"/>
          <p:cNvSpPr txBox="1">
            <a:spLocks noGrp="1"/>
          </p:cNvSpPr>
          <p:nvPr>
            <p:ph type="body" idx="3"/>
          </p:nvPr>
        </p:nvSpPr>
        <p:spPr>
          <a:xfrm>
            <a:off x="4274000" y="3503039"/>
            <a:ext cx="4746878" cy="621965"/>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79" name="Google Shape;79;p54"/>
          <p:cNvSpPr txBox="1">
            <a:spLocks noGrp="1"/>
          </p:cNvSpPr>
          <p:nvPr>
            <p:ph type="body" idx="4"/>
          </p:nvPr>
        </p:nvSpPr>
        <p:spPr>
          <a:xfrm>
            <a:off x="4286738" y="7034160"/>
            <a:ext cx="4734140"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80" name="Google Shape;80;p54"/>
          <p:cNvSpPr txBox="1">
            <a:spLocks noGrp="1"/>
          </p:cNvSpPr>
          <p:nvPr>
            <p:ph type="body" idx="5"/>
          </p:nvPr>
        </p:nvSpPr>
        <p:spPr>
          <a:xfrm>
            <a:off x="4274000" y="6492424"/>
            <a:ext cx="4746878" cy="621965"/>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81" name="Google Shape;81;p54"/>
          <p:cNvSpPr txBox="1">
            <a:spLocks noGrp="1"/>
          </p:cNvSpPr>
          <p:nvPr>
            <p:ph type="body" idx="6"/>
          </p:nvPr>
        </p:nvSpPr>
        <p:spPr>
          <a:xfrm>
            <a:off x="11040989" y="4044776"/>
            <a:ext cx="4734140"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82" name="Google Shape;82;p54"/>
          <p:cNvSpPr txBox="1">
            <a:spLocks noGrp="1"/>
          </p:cNvSpPr>
          <p:nvPr>
            <p:ph type="body" idx="7"/>
          </p:nvPr>
        </p:nvSpPr>
        <p:spPr>
          <a:xfrm>
            <a:off x="11028251" y="3503039"/>
            <a:ext cx="4746878" cy="621965"/>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83" name="Google Shape;83;p54"/>
          <p:cNvSpPr txBox="1">
            <a:spLocks noGrp="1"/>
          </p:cNvSpPr>
          <p:nvPr>
            <p:ph type="body" idx="8"/>
          </p:nvPr>
        </p:nvSpPr>
        <p:spPr>
          <a:xfrm>
            <a:off x="11040989" y="7034160"/>
            <a:ext cx="4734140"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84" name="Google Shape;84;p54"/>
          <p:cNvSpPr txBox="1">
            <a:spLocks noGrp="1"/>
          </p:cNvSpPr>
          <p:nvPr>
            <p:ph type="body" idx="9"/>
          </p:nvPr>
        </p:nvSpPr>
        <p:spPr>
          <a:xfrm>
            <a:off x="11028251" y="6492424"/>
            <a:ext cx="4746878" cy="621965"/>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8335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85"/>
        <p:cNvGrpSpPr/>
        <p:nvPr/>
      </p:nvGrpSpPr>
      <p:grpSpPr>
        <a:xfrm>
          <a:off x="0" y="0"/>
          <a:ext cx="0" cy="0"/>
          <a:chOff x="0" y="0"/>
          <a:chExt cx="0" cy="0"/>
        </a:xfrm>
      </p:grpSpPr>
      <p:sp>
        <p:nvSpPr>
          <p:cNvPr id="86" name="Google Shape;86;p55"/>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87" name="Google Shape;87;p55"/>
          <p:cNvSpPr txBox="1">
            <a:spLocks noGrp="1"/>
          </p:cNvSpPr>
          <p:nvPr>
            <p:ph type="body" idx="1"/>
          </p:nvPr>
        </p:nvSpPr>
        <p:spPr>
          <a:xfrm>
            <a:off x="8256894" y="1699464"/>
            <a:ext cx="3163896" cy="403957"/>
          </a:xfrm>
          <a:prstGeom prst="rect">
            <a:avLst/>
          </a:prstGeom>
          <a:noFill/>
          <a:ln>
            <a:noFill/>
          </a:ln>
        </p:spPr>
        <p:txBody>
          <a:bodyPr spcFirstLastPara="1" wrap="square" lIns="0" tIns="0" rIns="0" bIns="0" anchor="t" anchorCtr="0">
            <a:spAutoFit/>
          </a:bodyPr>
          <a:lstStyle>
            <a:lvl1pPr marL="685800" marR="0" lvl="0" indent="-342900" algn="l">
              <a:lnSpc>
                <a:spcPct val="100000"/>
              </a:lnSpc>
              <a:spcBef>
                <a:spcPts val="0"/>
              </a:spcBef>
              <a:spcAft>
                <a:spcPts val="0"/>
              </a:spcAft>
              <a:buClr>
                <a:schemeClr val="dk1"/>
              </a:buClr>
              <a:buSzPts val="438"/>
              <a:buFont typeface="Helvetica Neue"/>
              <a:buNone/>
              <a:defRPr sz="2625"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88" name="Google Shape;88;p55"/>
          <p:cNvSpPr txBox="1">
            <a:spLocks noGrp="1"/>
          </p:cNvSpPr>
          <p:nvPr>
            <p:ph type="body" idx="2"/>
          </p:nvPr>
        </p:nvSpPr>
        <p:spPr>
          <a:xfrm>
            <a:off x="8244157" y="1263234"/>
            <a:ext cx="3172409" cy="466153"/>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1750"/>
              <a:buNone/>
              <a:defRPr sz="2625"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pic>
        <p:nvPicPr>
          <p:cNvPr id="89" name="Google Shape;89;p55"/>
          <p:cNvPicPr preferRelativeResize="0"/>
          <p:nvPr/>
        </p:nvPicPr>
        <p:blipFill rotWithShape="1">
          <a:blip r:embed="rId2">
            <a:alphaModFix/>
          </a:blip>
          <a:srcRect/>
          <a:stretch/>
        </p:blipFill>
        <p:spPr>
          <a:xfrm>
            <a:off x="7237315" y="1284794"/>
            <a:ext cx="743144" cy="742950"/>
          </a:xfrm>
          <a:prstGeom prst="rect">
            <a:avLst/>
          </a:prstGeom>
          <a:noFill/>
          <a:ln>
            <a:noFill/>
          </a:ln>
        </p:spPr>
      </p:pic>
      <p:pic>
        <p:nvPicPr>
          <p:cNvPr id="90" name="Google Shape;90;p55"/>
          <p:cNvPicPr preferRelativeResize="0"/>
          <p:nvPr/>
        </p:nvPicPr>
        <p:blipFill rotWithShape="1">
          <a:blip r:embed="rId3">
            <a:alphaModFix/>
          </a:blip>
          <a:srcRect/>
          <a:stretch/>
        </p:blipFill>
        <p:spPr>
          <a:xfrm>
            <a:off x="7237313" y="4033139"/>
            <a:ext cx="743144" cy="742950"/>
          </a:xfrm>
          <a:prstGeom prst="rect">
            <a:avLst/>
          </a:prstGeom>
          <a:noFill/>
          <a:ln>
            <a:noFill/>
          </a:ln>
        </p:spPr>
      </p:pic>
      <p:pic>
        <p:nvPicPr>
          <p:cNvPr id="91" name="Google Shape;91;p55"/>
          <p:cNvPicPr preferRelativeResize="0"/>
          <p:nvPr/>
        </p:nvPicPr>
        <p:blipFill rotWithShape="1">
          <a:blip r:embed="rId4">
            <a:alphaModFix/>
          </a:blip>
          <a:srcRect/>
          <a:stretch/>
        </p:blipFill>
        <p:spPr>
          <a:xfrm>
            <a:off x="7237313" y="6772871"/>
            <a:ext cx="743144" cy="742950"/>
          </a:xfrm>
          <a:prstGeom prst="rect">
            <a:avLst/>
          </a:prstGeom>
          <a:noFill/>
          <a:ln>
            <a:noFill/>
          </a:ln>
        </p:spPr>
      </p:pic>
      <p:pic>
        <p:nvPicPr>
          <p:cNvPr id="92" name="Google Shape;92;p55"/>
          <p:cNvPicPr preferRelativeResize="0"/>
          <p:nvPr/>
        </p:nvPicPr>
        <p:blipFill rotWithShape="1">
          <a:blip r:embed="rId5">
            <a:alphaModFix/>
          </a:blip>
          <a:srcRect/>
          <a:stretch/>
        </p:blipFill>
        <p:spPr>
          <a:xfrm>
            <a:off x="11926025" y="1284794"/>
            <a:ext cx="743144" cy="742950"/>
          </a:xfrm>
          <a:prstGeom prst="rect">
            <a:avLst/>
          </a:prstGeom>
          <a:noFill/>
          <a:ln>
            <a:noFill/>
          </a:ln>
        </p:spPr>
      </p:pic>
      <p:pic>
        <p:nvPicPr>
          <p:cNvPr id="93" name="Google Shape;93;p55"/>
          <p:cNvPicPr preferRelativeResize="0"/>
          <p:nvPr/>
        </p:nvPicPr>
        <p:blipFill rotWithShape="1">
          <a:blip r:embed="rId6">
            <a:alphaModFix/>
          </a:blip>
          <a:srcRect/>
          <a:stretch/>
        </p:blipFill>
        <p:spPr>
          <a:xfrm>
            <a:off x="11926025" y="4033139"/>
            <a:ext cx="743144" cy="742950"/>
          </a:xfrm>
          <a:prstGeom prst="rect">
            <a:avLst/>
          </a:prstGeom>
          <a:noFill/>
          <a:ln>
            <a:noFill/>
          </a:ln>
        </p:spPr>
      </p:pic>
      <p:pic>
        <p:nvPicPr>
          <p:cNvPr id="94" name="Google Shape;94;p55"/>
          <p:cNvPicPr preferRelativeResize="0"/>
          <p:nvPr/>
        </p:nvPicPr>
        <p:blipFill rotWithShape="1">
          <a:blip r:embed="rId7">
            <a:alphaModFix/>
          </a:blip>
          <a:srcRect/>
          <a:stretch/>
        </p:blipFill>
        <p:spPr>
          <a:xfrm>
            <a:off x="11926025" y="6772871"/>
            <a:ext cx="743144" cy="742950"/>
          </a:xfrm>
          <a:prstGeom prst="rect">
            <a:avLst/>
          </a:prstGeom>
          <a:noFill/>
          <a:ln>
            <a:noFill/>
          </a:ln>
        </p:spPr>
      </p:pic>
      <p:sp>
        <p:nvSpPr>
          <p:cNvPr id="95" name="Google Shape;95;p55"/>
          <p:cNvSpPr txBox="1">
            <a:spLocks noGrp="1"/>
          </p:cNvSpPr>
          <p:nvPr>
            <p:ph type="body" idx="3"/>
          </p:nvPr>
        </p:nvSpPr>
        <p:spPr>
          <a:xfrm>
            <a:off x="3100666" y="4117010"/>
            <a:ext cx="2848901" cy="1421735"/>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750"/>
              </a:spcBef>
              <a:spcAft>
                <a:spcPts val="0"/>
              </a:spcAft>
              <a:buClr>
                <a:schemeClr val="dk1"/>
              </a:buClr>
              <a:buSzPts val="2500"/>
              <a:buNone/>
              <a:defRPr sz="3750" b="1"/>
            </a:lvl1pPr>
            <a:lvl2pPr marL="1371600" lvl="1" indent="-342900" algn="l">
              <a:lnSpc>
                <a:spcPct val="90000"/>
              </a:lnSpc>
              <a:spcBef>
                <a:spcPts val="375"/>
              </a:spcBef>
              <a:spcAft>
                <a:spcPts val="0"/>
              </a:spcAft>
              <a:buClr>
                <a:schemeClr val="dk1"/>
              </a:buClr>
              <a:buSzPts val="2500"/>
              <a:buNone/>
              <a:defRPr sz="3750" b="1"/>
            </a:lvl2pPr>
            <a:lvl3pPr marL="2057400" lvl="2" indent="-342900" algn="l">
              <a:lnSpc>
                <a:spcPct val="90000"/>
              </a:lnSpc>
              <a:spcBef>
                <a:spcPts val="375"/>
              </a:spcBef>
              <a:spcAft>
                <a:spcPts val="0"/>
              </a:spcAft>
              <a:buClr>
                <a:schemeClr val="dk1"/>
              </a:buClr>
              <a:buSzPts val="2500"/>
              <a:buNone/>
              <a:defRPr sz="3750" b="1"/>
            </a:lvl3pPr>
            <a:lvl4pPr marL="2743200" lvl="3" indent="-342900" algn="l">
              <a:lnSpc>
                <a:spcPct val="90000"/>
              </a:lnSpc>
              <a:spcBef>
                <a:spcPts val="375"/>
              </a:spcBef>
              <a:spcAft>
                <a:spcPts val="0"/>
              </a:spcAft>
              <a:buClr>
                <a:schemeClr val="dk1"/>
              </a:buClr>
              <a:buSzPts val="2500"/>
              <a:buNone/>
              <a:defRPr sz="3750" b="1"/>
            </a:lvl4pPr>
            <a:lvl5pPr marL="3429000" lvl="4" indent="-342900" algn="l">
              <a:lnSpc>
                <a:spcPct val="90000"/>
              </a:lnSpc>
              <a:spcBef>
                <a:spcPts val="375"/>
              </a:spcBef>
              <a:spcAft>
                <a:spcPts val="0"/>
              </a:spcAft>
              <a:buClr>
                <a:schemeClr val="dk1"/>
              </a:buClr>
              <a:buSzPts val="2500"/>
              <a:buNone/>
              <a:defRPr sz="3750" b="1"/>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96" name="Google Shape;96;p55"/>
          <p:cNvSpPr txBox="1">
            <a:spLocks noGrp="1"/>
          </p:cNvSpPr>
          <p:nvPr>
            <p:ph type="body" idx="4"/>
          </p:nvPr>
        </p:nvSpPr>
        <p:spPr>
          <a:xfrm>
            <a:off x="8256894" y="4442664"/>
            <a:ext cx="3163896" cy="403957"/>
          </a:xfrm>
          <a:prstGeom prst="rect">
            <a:avLst/>
          </a:prstGeom>
          <a:noFill/>
          <a:ln>
            <a:noFill/>
          </a:ln>
        </p:spPr>
        <p:txBody>
          <a:bodyPr spcFirstLastPara="1" wrap="square" lIns="0" tIns="0" rIns="0" bIns="0" anchor="t" anchorCtr="0">
            <a:spAutoFit/>
          </a:bodyPr>
          <a:lstStyle>
            <a:lvl1pPr marL="685800" marR="0" lvl="0" indent="-342900" algn="l">
              <a:lnSpc>
                <a:spcPct val="100000"/>
              </a:lnSpc>
              <a:spcBef>
                <a:spcPts val="0"/>
              </a:spcBef>
              <a:spcAft>
                <a:spcPts val="0"/>
              </a:spcAft>
              <a:buClr>
                <a:schemeClr val="dk1"/>
              </a:buClr>
              <a:buSzPts val="438"/>
              <a:buFont typeface="Helvetica Neue"/>
              <a:buNone/>
              <a:defRPr sz="2625"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97" name="Google Shape;97;p55"/>
          <p:cNvSpPr txBox="1">
            <a:spLocks noGrp="1"/>
          </p:cNvSpPr>
          <p:nvPr>
            <p:ph type="body" idx="5"/>
          </p:nvPr>
        </p:nvSpPr>
        <p:spPr>
          <a:xfrm>
            <a:off x="8244157" y="4006434"/>
            <a:ext cx="3172409" cy="466153"/>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1750"/>
              <a:buNone/>
              <a:defRPr sz="2625"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98" name="Google Shape;98;p55"/>
          <p:cNvSpPr txBox="1">
            <a:spLocks noGrp="1"/>
          </p:cNvSpPr>
          <p:nvPr>
            <p:ph type="body" idx="6"/>
          </p:nvPr>
        </p:nvSpPr>
        <p:spPr>
          <a:xfrm>
            <a:off x="8256894" y="7185864"/>
            <a:ext cx="3163896" cy="403957"/>
          </a:xfrm>
          <a:prstGeom prst="rect">
            <a:avLst/>
          </a:prstGeom>
          <a:noFill/>
          <a:ln>
            <a:noFill/>
          </a:ln>
        </p:spPr>
        <p:txBody>
          <a:bodyPr spcFirstLastPara="1" wrap="square" lIns="0" tIns="0" rIns="0" bIns="0" anchor="t" anchorCtr="0">
            <a:spAutoFit/>
          </a:bodyPr>
          <a:lstStyle>
            <a:lvl1pPr marL="685800" marR="0" lvl="0" indent="-342900" algn="l">
              <a:lnSpc>
                <a:spcPct val="100000"/>
              </a:lnSpc>
              <a:spcBef>
                <a:spcPts val="0"/>
              </a:spcBef>
              <a:spcAft>
                <a:spcPts val="0"/>
              </a:spcAft>
              <a:buClr>
                <a:schemeClr val="dk1"/>
              </a:buClr>
              <a:buSzPts val="438"/>
              <a:buFont typeface="Helvetica Neue"/>
              <a:buNone/>
              <a:defRPr sz="2625"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99" name="Google Shape;99;p55"/>
          <p:cNvSpPr txBox="1">
            <a:spLocks noGrp="1"/>
          </p:cNvSpPr>
          <p:nvPr>
            <p:ph type="body" idx="7"/>
          </p:nvPr>
        </p:nvSpPr>
        <p:spPr>
          <a:xfrm>
            <a:off x="8244157" y="6749634"/>
            <a:ext cx="3172409" cy="466153"/>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1750"/>
              <a:buNone/>
              <a:defRPr sz="2625"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0" name="Google Shape;100;p55"/>
          <p:cNvSpPr txBox="1">
            <a:spLocks noGrp="1"/>
          </p:cNvSpPr>
          <p:nvPr>
            <p:ph type="body" idx="8"/>
          </p:nvPr>
        </p:nvSpPr>
        <p:spPr>
          <a:xfrm>
            <a:off x="12918030" y="1699464"/>
            <a:ext cx="3163896" cy="403957"/>
          </a:xfrm>
          <a:prstGeom prst="rect">
            <a:avLst/>
          </a:prstGeom>
          <a:noFill/>
          <a:ln>
            <a:noFill/>
          </a:ln>
        </p:spPr>
        <p:txBody>
          <a:bodyPr spcFirstLastPara="1" wrap="square" lIns="0" tIns="0" rIns="0" bIns="0" anchor="t" anchorCtr="0">
            <a:spAutoFit/>
          </a:bodyPr>
          <a:lstStyle>
            <a:lvl1pPr marL="685800" marR="0" lvl="0" indent="-342900" algn="l">
              <a:lnSpc>
                <a:spcPct val="100000"/>
              </a:lnSpc>
              <a:spcBef>
                <a:spcPts val="0"/>
              </a:spcBef>
              <a:spcAft>
                <a:spcPts val="0"/>
              </a:spcAft>
              <a:buClr>
                <a:schemeClr val="dk1"/>
              </a:buClr>
              <a:buSzPts val="438"/>
              <a:buFont typeface="Helvetica Neue"/>
              <a:buNone/>
              <a:defRPr sz="2625"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1" name="Google Shape;101;p55"/>
          <p:cNvSpPr txBox="1">
            <a:spLocks noGrp="1"/>
          </p:cNvSpPr>
          <p:nvPr>
            <p:ph type="body" idx="9"/>
          </p:nvPr>
        </p:nvSpPr>
        <p:spPr>
          <a:xfrm>
            <a:off x="12905293" y="1263234"/>
            <a:ext cx="3172409" cy="466153"/>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1750"/>
              <a:buNone/>
              <a:defRPr sz="2625"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2" name="Google Shape;102;p55"/>
          <p:cNvSpPr txBox="1">
            <a:spLocks noGrp="1"/>
          </p:cNvSpPr>
          <p:nvPr>
            <p:ph type="body" idx="13"/>
          </p:nvPr>
        </p:nvSpPr>
        <p:spPr>
          <a:xfrm>
            <a:off x="12918030" y="4442664"/>
            <a:ext cx="3163896" cy="403957"/>
          </a:xfrm>
          <a:prstGeom prst="rect">
            <a:avLst/>
          </a:prstGeom>
          <a:noFill/>
          <a:ln>
            <a:noFill/>
          </a:ln>
        </p:spPr>
        <p:txBody>
          <a:bodyPr spcFirstLastPara="1" wrap="square" lIns="0" tIns="0" rIns="0" bIns="0" anchor="t" anchorCtr="0">
            <a:spAutoFit/>
          </a:bodyPr>
          <a:lstStyle>
            <a:lvl1pPr marL="685800" marR="0" lvl="0" indent="-342900" algn="l">
              <a:lnSpc>
                <a:spcPct val="100000"/>
              </a:lnSpc>
              <a:spcBef>
                <a:spcPts val="0"/>
              </a:spcBef>
              <a:spcAft>
                <a:spcPts val="0"/>
              </a:spcAft>
              <a:buClr>
                <a:schemeClr val="dk1"/>
              </a:buClr>
              <a:buSzPts val="438"/>
              <a:buFont typeface="Helvetica Neue"/>
              <a:buNone/>
              <a:defRPr sz="2625"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3" name="Google Shape;103;p55"/>
          <p:cNvSpPr txBox="1">
            <a:spLocks noGrp="1"/>
          </p:cNvSpPr>
          <p:nvPr>
            <p:ph type="body" idx="14"/>
          </p:nvPr>
        </p:nvSpPr>
        <p:spPr>
          <a:xfrm>
            <a:off x="12905293" y="4006434"/>
            <a:ext cx="3172409" cy="466153"/>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1750"/>
              <a:buNone/>
              <a:defRPr sz="2625"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4" name="Google Shape;104;p55"/>
          <p:cNvSpPr txBox="1">
            <a:spLocks noGrp="1"/>
          </p:cNvSpPr>
          <p:nvPr>
            <p:ph type="body" idx="15"/>
          </p:nvPr>
        </p:nvSpPr>
        <p:spPr>
          <a:xfrm>
            <a:off x="12918030" y="7185864"/>
            <a:ext cx="3163896" cy="403957"/>
          </a:xfrm>
          <a:prstGeom prst="rect">
            <a:avLst/>
          </a:prstGeom>
          <a:noFill/>
          <a:ln>
            <a:noFill/>
          </a:ln>
        </p:spPr>
        <p:txBody>
          <a:bodyPr spcFirstLastPara="1" wrap="square" lIns="0" tIns="0" rIns="0" bIns="0" anchor="t" anchorCtr="0">
            <a:spAutoFit/>
          </a:bodyPr>
          <a:lstStyle>
            <a:lvl1pPr marL="685800" marR="0" lvl="0" indent="-342900" algn="l">
              <a:lnSpc>
                <a:spcPct val="100000"/>
              </a:lnSpc>
              <a:spcBef>
                <a:spcPts val="0"/>
              </a:spcBef>
              <a:spcAft>
                <a:spcPts val="0"/>
              </a:spcAft>
              <a:buClr>
                <a:schemeClr val="dk1"/>
              </a:buClr>
              <a:buSzPts val="438"/>
              <a:buFont typeface="Helvetica Neue"/>
              <a:buNone/>
              <a:defRPr sz="2625"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5" name="Google Shape;105;p55"/>
          <p:cNvSpPr txBox="1">
            <a:spLocks noGrp="1"/>
          </p:cNvSpPr>
          <p:nvPr>
            <p:ph type="body" idx="16"/>
          </p:nvPr>
        </p:nvSpPr>
        <p:spPr>
          <a:xfrm>
            <a:off x="12905293" y="6749634"/>
            <a:ext cx="3172409" cy="466153"/>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1750"/>
              <a:buNone/>
              <a:defRPr sz="2625"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6252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con">
  <p:cSld name="Icon">
    <p:spTree>
      <p:nvGrpSpPr>
        <p:cNvPr id="1" name="Shape 19"/>
        <p:cNvGrpSpPr/>
        <p:nvPr/>
      </p:nvGrpSpPr>
      <p:grpSpPr>
        <a:xfrm>
          <a:off x="0" y="0"/>
          <a:ext cx="0" cy="0"/>
          <a:chOff x="0" y="0"/>
          <a:chExt cx="0" cy="0"/>
        </a:xfrm>
      </p:grpSpPr>
      <p:sp>
        <p:nvSpPr>
          <p:cNvPr id="20" name="Google Shape;20;p38"/>
          <p:cNvSpPr txBox="1">
            <a:spLocks noGrp="1"/>
          </p:cNvSpPr>
          <p:nvPr>
            <p:ph type="body" idx="1"/>
          </p:nvPr>
        </p:nvSpPr>
        <p:spPr>
          <a:xfrm>
            <a:off x="1257300" y="2297263"/>
            <a:ext cx="12112707" cy="659225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Font typeface="Arial"/>
              <a:buChar char="•"/>
              <a:defRPr sz="3600"/>
            </a:lvl1pPr>
            <a:lvl2pPr marL="914400" lvl="1" indent="-355600" algn="l">
              <a:lnSpc>
                <a:spcPct val="90000"/>
              </a:lnSpc>
              <a:spcBef>
                <a:spcPts val="375"/>
              </a:spcBef>
              <a:spcAft>
                <a:spcPts val="0"/>
              </a:spcAft>
              <a:buClr>
                <a:schemeClr val="dk1"/>
              </a:buClr>
              <a:buSzPts val="2000"/>
              <a:buFont typeface="Arial"/>
              <a:buChar char="-"/>
              <a:defRPr sz="3000"/>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38"/>
          <p:cNvSpPr txBox="1">
            <a:spLocks noGrp="1"/>
          </p:cNvSpPr>
          <p:nvPr>
            <p:ph type="title"/>
          </p:nvPr>
        </p:nvSpPr>
        <p:spPr>
          <a:xfrm>
            <a:off x="1257301" y="254172"/>
            <a:ext cx="13942727" cy="1661994"/>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C00000"/>
              </a:buClr>
              <a:buSzPts val="40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1257300" y="9176078"/>
            <a:ext cx="12112707" cy="547688"/>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dirty="0"/>
          </a:p>
        </p:txBody>
      </p:sp>
      <p:pic>
        <p:nvPicPr>
          <p:cNvPr id="23" name="Google Shape;23;p38"/>
          <p:cNvPicPr preferRelativeResize="0"/>
          <p:nvPr/>
        </p:nvPicPr>
        <p:blipFill rotWithShape="1">
          <a:blip r:embed="rId2">
            <a:alphaModFix/>
          </a:blip>
          <a:srcRect/>
          <a:stretch/>
        </p:blipFill>
        <p:spPr>
          <a:xfrm>
            <a:off x="14227960" y="-1702054"/>
            <a:ext cx="4060040" cy="11989055"/>
          </a:xfrm>
          <a:prstGeom prst="rect">
            <a:avLst/>
          </a:prstGeom>
          <a:noFill/>
          <a:ln>
            <a:noFill/>
          </a:ln>
        </p:spPr>
      </p:pic>
      <p:sp>
        <p:nvSpPr>
          <p:cNvPr id="24" name="Google Shape;24;p38"/>
          <p:cNvSpPr/>
          <p:nvPr/>
        </p:nvSpPr>
        <p:spPr>
          <a:xfrm>
            <a:off x="13975490" y="2150081"/>
            <a:ext cx="3707027" cy="3707027"/>
          </a:xfrm>
          <a:prstGeom prst="ellipse">
            <a:avLst/>
          </a:prstGeom>
          <a:solidFill>
            <a:schemeClr val="lt1"/>
          </a:solidFill>
          <a:ln w="76200" cap="flat" cmpd="sng">
            <a:solidFill>
              <a:schemeClr val="accent6"/>
            </a:solidFill>
            <a:prstDash val="solid"/>
            <a:miter lim="800000"/>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700" b="0" i="0" u="none" strike="noStrike" cap="none" dirty="0">
              <a:solidFill>
                <a:srgbClr val="000000"/>
              </a:solidFill>
              <a:latin typeface="Helvetica Neue"/>
              <a:ea typeface="Helvetica Neue"/>
              <a:cs typeface="Helvetica Neue"/>
              <a:sym typeface="Helvetica Neue"/>
            </a:endParaRPr>
          </a:p>
        </p:txBody>
      </p:sp>
      <p:pic>
        <p:nvPicPr>
          <p:cNvPr id="25" name="Google Shape;25;p38"/>
          <p:cNvPicPr preferRelativeResize="0"/>
          <p:nvPr/>
        </p:nvPicPr>
        <p:blipFill rotWithShape="1">
          <a:blip r:embed="rId3">
            <a:alphaModFix/>
          </a:blip>
          <a:srcRect/>
          <a:stretch/>
        </p:blipFill>
        <p:spPr>
          <a:xfrm>
            <a:off x="14579301" y="9176078"/>
            <a:ext cx="3153465" cy="73580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4">
  <p:cSld name="Content Slide 4">
    <p:spTree>
      <p:nvGrpSpPr>
        <p:cNvPr id="1" name="Shape 106"/>
        <p:cNvGrpSpPr/>
        <p:nvPr/>
      </p:nvGrpSpPr>
      <p:grpSpPr>
        <a:xfrm>
          <a:off x="0" y="0"/>
          <a:ext cx="0" cy="0"/>
          <a:chOff x="0" y="0"/>
          <a:chExt cx="0" cy="0"/>
        </a:xfrm>
      </p:grpSpPr>
      <p:sp>
        <p:nvSpPr>
          <p:cNvPr id="107" name="Google Shape;107;p56"/>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108" name="Google Shape;108;p56"/>
          <p:cNvSpPr txBox="1">
            <a:spLocks noGrp="1"/>
          </p:cNvSpPr>
          <p:nvPr>
            <p:ph type="body" idx="1"/>
          </p:nvPr>
        </p:nvSpPr>
        <p:spPr>
          <a:xfrm>
            <a:off x="2511762"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09" name="Google Shape;109;p56"/>
          <p:cNvSpPr txBox="1">
            <a:spLocks noGrp="1"/>
          </p:cNvSpPr>
          <p:nvPr>
            <p:ph type="body" idx="2"/>
          </p:nvPr>
        </p:nvSpPr>
        <p:spPr>
          <a:xfrm>
            <a:off x="2511762" y="3216656"/>
            <a:ext cx="3655590"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0" name="Google Shape;110;p56"/>
          <p:cNvSpPr txBox="1">
            <a:spLocks noGrp="1"/>
          </p:cNvSpPr>
          <p:nvPr>
            <p:ph type="body" idx="3"/>
          </p:nvPr>
        </p:nvSpPr>
        <p:spPr>
          <a:xfrm>
            <a:off x="2492278"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1" name="Google Shape;111;p56"/>
          <p:cNvSpPr txBox="1">
            <a:spLocks noGrp="1"/>
          </p:cNvSpPr>
          <p:nvPr>
            <p:ph type="body" idx="4"/>
          </p:nvPr>
        </p:nvSpPr>
        <p:spPr>
          <a:xfrm>
            <a:off x="12133052" y="3216656"/>
            <a:ext cx="3690770"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2" name="Google Shape;112;p56"/>
          <p:cNvSpPr txBox="1">
            <a:spLocks noGrp="1"/>
          </p:cNvSpPr>
          <p:nvPr>
            <p:ph type="body" idx="5"/>
          </p:nvPr>
        </p:nvSpPr>
        <p:spPr>
          <a:xfrm>
            <a:off x="7281444" y="3216656"/>
            <a:ext cx="3652581"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3" name="Google Shape;113;p56"/>
          <p:cNvSpPr txBox="1">
            <a:spLocks noGrp="1"/>
          </p:cNvSpPr>
          <p:nvPr>
            <p:ph type="body" idx="6"/>
          </p:nvPr>
        </p:nvSpPr>
        <p:spPr>
          <a:xfrm>
            <a:off x="7260845"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4" name="Google Shape;114;p56"/>
          <p:cNvSpPr txBox="1">
            <a:spLocks noGrp="1"/>
          </p:cNvSpPr>
          <p:nvPr>
            <p:ph type="body" idx="7"/>
          </p:nvPr>
        </p:nvSpPr>
        <p:spPr>
          <a:xfrm>
            <a:off x="12133052"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5" name="Google Shape;115;p56"/>
          <p:cNvSpPr txBox="1">
            <a:spLocks noGrp="1"/>
          </p:cNvSpPr>
          <p:nvPr>
            <p:ph type="body" idx="8"/>
          </p:nvPr>
        </p:nvSpPr>
        <p:spPr>
          <a:xfrm>
            <a:off x="7258949"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16" name="Google Shape;116;p56"/>
          <p:cNvSpPr txBox="1">
            <a:spLocks noGrp="1"/>
          </p:cNvSpPr>
          <p:nvPr>
            <p:ph type="body" idx="9"/>
          </p:nvPr>
        </p:nvSpPr>
        <p:spPr>
          <a:xfrm>
            <a:off x="12148745"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039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5">
  <p:cSld name="Content Slide 5">
    <p:spTree>
      <p:nvGrpSpPr>
        <p:cNvPr id="1" name="Shape 117"/>
        <p:cNvGrpSpPr/>
        <p:nvPr/>
      </p:nvGrpSpPr>
      <p:grpSpPr>
        <a:xfrm>
          <a:off x="0" y="0"/>
          <a:ext cx="0" cy="0"/>
          <a:chOff x="0" y="0"/>
          <a:chExt cx="0" cy="0"/>
        </a:xfrm>
      </p:grpSpPr>
      <p:sp>
        <p:nvSpPr>
          <p:cNvPr id="118" name="Google Shape;118;p57"/>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119" name="Google Shape;119;p57"/>
          <p:cNvSpPr txBox="1">
            <a:spLocks noGrp="1"/>
          </p:cNvSpPr>
          <p:nvPr>
            <p:ph type="body" idx="1"/>
          </p:nvPr>
        </p:nvSpPr>
        <p:spPr>
          <a:xfrm>
            <a:off x="10760151" y="1988456"/>
            <a:ext cx="5136570" cy="621965"/>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20" name="Google Shape;120;p57"/>
          <p:cNvSpPr txBox="1">
            <a:spLocks noGrp="1"/>
          </p:cNvSpPr>
          <p:nvPr>
            <p:ph type="body" idx="2"/>
          </p:nvPr>
        </p:nvSpPr>
        <p:spPr>
          <a:xfrm>
            <a:off x="10760151" y="2734541"/>
            <a:ext cx="5136570"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21" name="Google Shape;121;p57"/>
          <p:cNvSpPr txBox="1">
            <a:spLocks noGrp="1"/>
          </p:cNvSpPr>
          <p:nvPr>
            <p:ph type="body" idx="3"/>
          </p:nvPr>
        </p:nvSpPr>
        <p:spPr>
          <a:xfrm>
            <a:off x="10760151" y="4166714"/>
            <a:ext cx="5136570" cy="403957"/>
          </a:xfrm>
          <a:prstGeom prst="rect">
            <a:avLst/>
          </a:prstGeom>
          <a:noFill/>
          <a:ln>
            <a:noFill/>
          </a:ln>
        </p:spPr>
        <p:txBody>
          <a:bodyPr spcFirstLastPara="1" wrap="square" lIns="0" tIns="0" rIns="0" bIns="0" anchor="t" anchorCtr="0">
            <a:spAutoFit/>
          </a:bodyPr>
          <a:lstStyle>
            <a:lvl1pPr marL="685800" lvl="0" indent="-509588" algn="l">
              <a:lnSpc>
                <a:spcPct val="100000"/>
              </a:lnSpc>
              <a:spcBef>
                <a:spcPts val="0"/>
              </a:spcBef>
              <a:spcAft>
                <a:spcPts val="0"/>
              </a:spcAft>
              <a:buClr>
                <a:schemeClr val="dk1"/>
              </a:buClr>
              <a:buSzPts val="1750"/>
              <a:buFont typeface="Arial"/>
              <a:buChar char="•"/>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172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e Chart Slide Option 1">
  <p:cSld name="Pie Chart Slide Option 1">
    <p:spTree>
      <p:nvGrpSpPr>
        <p:cNvPr id="1" name="Shape 122"/>
        <p:cNvGrpSpPr/>
        <p:nvPr/>
      </p:nvGrpSpPr>
      <p:grpSpPr>
        <a:xfrm>
          <a:off x="0" y="0"/>
          <a:ext cx="0" cy="0"/>
          <a:chOff x="0" y="0"/>
          <a:chExt cx="0" cy="0"/>
        </a:xfrm>
      </p:grpSpPr>
      <p:sp>
        <p:nvSpPr>
          <p:cNvPr id="123" name="Google Shape;123;p58"/>
          <p:cNvSpPr txBox="1">
            <a:spLocks noGrp="1"/>
          </p:cNvSpPr>
          <p:nvPr>
            <p:ph type="body" idx="1"/>
          </p:nvPr>
        </p:nvSpPr>
        <p:spPr>
          <a:xfrm>
            <a:off x="3833988" y="9232016"/>
            <a:ext cx="3800274" cy="289566"/>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900"/>
              <a:buNone/>
              <a:defRPr sz="1350">
                <a:solidFill>
                  <a:schemeClr val="dk1"/>
                </a:solidFill>
              </a:defRPr>
            </a:lvl1pPr>
            <a:lvl2pPr marL="1371600" lvl="1" indent="-342900" algn="l">
              <a:lnSpc>
                <a:spcPct val="90000"/>
              </a:lnSpc>
              <a:spcBef>
                <a:spcPts val="375"/>
              </a:spcBef>
              <a:spcAft>
                <a:spcPts val="0"/>
              </a:spcAft>
              <a:buClr>
                <a:schemeClr val="dk1"/>
              </a:buClr>
              <a:buSzPts val="900"/>
              <a:buNone/>
              <a:defRPr sz="1350">
                <a:solidFill>
                  <a:schemeClr val="dk1"/>
                </a:solidFill>
              </a:defRPr>
            </a:lvl2pPr>
            <a:lvl3pPr marL="2057400" lvl="2" indent="-342900" algn="l">
              <a:lnSpc>
                <a:spcPct val="90000"/>
              </a:lnSpc>
              <a:spcBef>
                <a:spcPts val="375"/>
              </a:spcBef>
              <a:spcAft>
                <a:spcPts val="0"/>
              </a:spcAft>
              <a:buClr>
                <a:schemeClr val="dk1"/>
              </a:buClr>
              <a:buSzPts val="900"/>
              <a:buNone/>
              <a:defRPr sz="1350">
                <a:solidFill>
                  <a:schemeClr val="dk1"/>
                </a:solidFill>
              </a:defRPr>
            </a:lvl3pPr>
            <a:lvl4pPr marL="2743200" lvl="3" indent="-342900" algn="l">
              <a:lnSpc>
                <a:spcPct val="90000"/>
              </a:lnSpc>
              <a:spcBef>
                <a:spcPts val="375"/>
              </a:spcBef>
              <a:spcAft>
                <a:spcPts val="0"/>
              </a:spcAft>
              <a:buClr>
                <a:schemeClr val="dk1"/>
              </a:buClr>
              <a:buSzPts val="900"/>
              <a:buNone/>
              <a:defRPr sz="1350">
                <a:solidFill>
                  <a:schemeClr val="dk1"/>
                </a:solidFill>
              </a:defRPr>
            </a:lvl4pPr>
            <a:lvl5pPr marL="3429000" lvl="4" indent="-342900" algn="l">
              <a:lnSpc>
                <a:spcPct val="90000"/>
              </a:lnSpc>
              <a:spcBef>
                <a:spcPts val="375"/>
              </a:spcBef>
              <a:spcAft>
                <a:spcPts val="0"/>
              </a:spcAft>
              <a:buClr>
                <a:schemeClr val="dk1"/>
              </a:buClr>
              <a:buSzPts val="900"/>
              <a:buNone/>
              <a:defRPr sz="1350">
                <a:solidFill>
                  <a:schemeClr val="dk1"/>
                </a:solidFill>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24" name="Google Shape;124;p58"/>
          <p:cNvSpPr txBox="1">
            <a:spLocks noGrp="1"/>
          </p:cNvSpPr>
          <p:nvPr>
            <p:ph type="body" idx="2"/>
          </p:nvPr>
        </p:nvSpPr>
        <p:spPr>
          <a:xfrm>
            <a:off x="10290821" y="3868342"/>
            <a:ext cx="5995817" cy="621965"/>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2500"/>
              <a:buNone/>
              <a:defRPr sz="3750" b="1">
                <a:solidFill>
                  <a:schemeClr val="dk1"/>
                </a:solidFill>
              </a:defRPr>
            </a:lvl1pPr>
            <a:lvl2pPr marL="1371600" lvl="1" indent="-581025" algn="l">
              <a:lnSpc>
                <a:spcPct val="90000"/>
              </a:lnSpc>
              <a:spcBef>
                <a:spcPts val="375"/>
              </a:spcBef>
              <a:spcAft>
                <a:spcPts val="0"/>
              </a:spcAft>
              <a:buClr>
                <a:schemeClr val="dk1"/>
              </a:buClr>
              <a:buSzPts val="2500"/>
              <a:buChar char="-"/>
              <a:defRPr sz="3750" b="1">
                <a:solidFill>
                  <a:schemeClr val="dk1"/>
                </a:solidFill>
              </a:defRPr>
            </a:lvl2pPr>
            <a:lvl3pPr marL="2057400" lvl="2" indent="-581025" algn="l">
              <a:lnSpc>
                <a:spcPct val="90000"/>
              </a:lnSpc>
              <a:spcBef>
                <a:spcPts val="375"/>
              </a:spcBef>
              <a:spcAft>
                <a:spcPts val="0"/>
              </a:spcAft>
              <a:buClr>
                <a:schemeClr val="dk1"/>
              </a:buClr>
              <a:buSzPts val="2500"/>
              <a:buChar char="•"/>
              <a:defRPr sz="3750" b="1">
                <a:solidFill>
                  <a:schemeClr val="dk1"/>
                </a:solidFill>
              </a:defRPr>
            </a:lvl3pPr>
            <a:lvl4pPr marL="2743200" lvl="3" indent="-581025" algn="l">
              <a:lnSpc>
                <a:spcPct val="90000"/>
              </a:lnSpc>
              <a:spcBef>
                <a:spcPts val="375"/>
              </a:spcBef>
              <a:spcAft>
                <a:spcPts val="0"/>
              </a:spcAft>
              <a:buClr>
                <a:schemeClr val="dk1"/>
              </a:buClr>
              <a:buSzPts val="2500"/>
              <a:buChar char="•"/>
              <a:defRPr sz="3750" b="1">
                <a:solidFill>
                  <a:schemeClr val="dk1"/>
                </a:solidFill>
              </a:defRPr>
            </a:lvl4pPr>
            <a:lvl5pPr marL="3429000" lvl="4" indent="-581025" algn="l">
              <a:lnSpc>
                <a:spcPct val="90000"/>
              </a:lnSpc>
              <a:spcBef>
                <a:spcPts val="375"/>
              </a:spcBef>
              <a:spcAft>
                <a:spcPts val="0"/>
              </a:spcAft>
              <a:buClr>
                <a:schemeClr val="dk1"/>
              </a:buClr>
              <a:buSzPts val="2500"/>
              <a:buChar char="•"/>
              <a:defRPr sz="3750" b="1">
                <a:solidFill>
                  <a:schemeClr val="dk1"/>
                </a:solidFill>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25" name="Google Shape;125;p58"/>
          <p:cNvSpPr txBox="1">
            <a:spLocks noGrp="1"/>
          </p:cNvSpPr>
          <p:nvPr>
            <p:ph type="body" idx="3"/>
          </p:nvPr>
        </p:nvSpPr>
        <p:spPr>
          <a:xfrm>
            <a:off x="10396406" y="4888705"/>
            <a:ext cx="7368683"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solidFill>
                  <a:schemeClr val="dk1"/>
                </a:solidFill>
              </a:defRPr>
            </a:lvl1pPr>
            <a:lvl2pPr marL="1371600" lvl="1" indent="-509588" algn="l">
              <a:lnSpc>
                <a:spcPct val="90000"/>
              </a:lnSpc>
              <a:spcBef>
                <a:spcPts val="375"/>
              </a:spcBef>
              <a:spcAft>
                <a:spcPts val="0"/>
              </a:spcAft>
              <a:buClr>
                <a:schemeClr val="dk1"/>
              </a:buClr>
              <a:buSzPts val="1750"/>
              <a:buChar char="-"/>
              <a:defRPr sz="2625"/>
            </a:lvl2pPr>
            <a:lvl3pPr marL="2057400" lvl="2" indent="-509588" algn="l">
              <a:lnSpc>
                <a:spcPct val="90000"/>
              </a:lnSpc>
              <a:spcBef>
                <a:spcPts val="375"/>
              </a:spcBef>
              <a:spcAft>
                <a:spcPts val="0"/>
              </a:spcAft>
              <a:buClr>
                <a:schemeClr val="dk1"/>
              </a:buClr>
              <a:buSzPts val="1750"/>
              <a:buChar char="•"/>
              <a:defRPr sz="2625"/>
            </a:lvl3pPr>
            <a:lvl4pPr marL="2743200" lvl="3" indent="-509588" algn="l">
              <a:lnSpc>
                <a:spcPct val="90000"/>
              </a:lnSpc>
              <a:spcBef>
                <a:spcPts val="375"/>
              </a:spcBef>
              <a:spcAft>
                <a:spcPts val="0"/>
              </a:spcAft>
              <a:buClr>
                <a:schemeClr val="dk1"/>
              </a:buClr>
              <a:buSzPts val="1750"/>
              <a:buChar char="•"/>
              <a:defRPr sz="2625"/>
            </a:lvl4pPr>
            <a:lvl5pPr marL="3429000" lvl="4" indent="-509588" algn="l">
              <a:lnSpc>
                <a:spcPct val="90000"/>
              </a:lnSpc>
              <a:spcBef>
                <a:spcPts val="375"/>
              </a:spcBef>
              <a:spcAft>
                <a:spcPts val="0"/>
              </a:spcAft>
              <a:buClr>
                <a:schemeClr val="dk1"/>
              </a:buClr>
              <a:buSzPts val="1750"/>
              <a:buChar char="•"/>
              <a:defRPr sz="2625"/>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2133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e Chart Slide Option 2">
  <p:cSld name="Pie Chart Slide Option 2">
    <p:spTree>
      <p:nvGrpSpPr>
        <p:cNvPr id="1" name="Shape 126"/>
        <p:cNvGrpSpPr/>
        <p:nvPr/>
      </p:nvGrpSpPr>
      <p:grpSpPr>
        <a:xfrm>
          <a:off x="0" y="0"/>
          <a:ext cx="0" cy="0"/>
          <a:chOff x="0" y="0"/>
          <a:chExt cx="0" cy="0"/>
        </a:xfrm>
      </p:grpSpPr>
      <p:sp>
        <p:nvSpPr>
          <p:cNvPr id="127" name="Google Shape;127;p59"/>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128" name="Google Shape;128;p59"/>
          <p:cNvSpPr txBox="1">
            <a:spLocks noGrp="1"/>
          </p:cNvSpPr>
          <p:nvPr>
            <p:ph type="body" idx="1"/>
          </p:nvPr>
        </p:nvSpPr>
        <p:spPr>
          <a:xfrm>
            <a:off x="3985858" y="5045773"/>
            <a:ext cx="5330723" cy="605935"/>
          </a:xfrm>
          <a:prstGeom prst="rect">
            <a:avLst/>
          </a:prstGeom>
          <a:noFill/>
          <a:ln>
            <a:noFill/>
          </a:ln>
        </p:spPr>
        <p:txBody>
          <a:bodyPr spcFirstLastPara="1" wrap="square" lIns="0" tIns="0" rIns="0" bIns="0" anchor="t" anchorCtr="0">
            <a:spAutoFit/>
          </a:bodyPr>
          <a:lstStyle>
            <a:lvl1pPr marL="685800" lvl="0" indent="-342900" algn="l">
              <a:lnSpc>
                <a:spcPct val="150000"/>
              </a:lnSpc>
              <a:spcBef>
                <a:spcPts val="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29" name="Google Shape;129;p59"/>
          <p:cNvSpPr txBox="1">
            <a:spLocks noGrp="1"/>
          </p:cNvSpPr>
          <p:nvPr>
            <p:ph type="body" idx="2"/>
          </p:nvPr>
        </p:nvSpPr>
        <p:spPr>
          <a:xfrm>
            <a:off x="3985858" y="4372627"/>
            <a:ext cx="5725919" cy="577082"/>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accent1"/>
              </a:buClr>
              <a:buSzPts val="2500"/>
              <a:buNone/>
              <a:defRPr sz="3750" b="1">
                <a:solidFill>
                  <a:schemeClr val="accent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0" name="Google Shape;130;p59"/>
          <p:cNvSpPr txBox="1"/>
          <p:nvPr/>
        </p:nvSpPr>
        <p:spPr>
          <a:xfrm>
            <a:off x="2013887" y="2457101"/>
            <a:ext cx="1744136" cy="1095141"/>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750"/>
              <a:buFont typeface="Arial"/>
              <a:buNone/>
            </a:pPr>
            <a:r>
              <a:rPr lang="en-US" sz="2625" b="0" i="0" u="none" strike="noStrike" cap="none" dirty="0">
                <a:solidFill>
                  <a:srgbClr val="000000"/>
                </a:solidFill>
                <a:latin typeface="Arial"/>
                <a:ea typeface="Arial"/>
                <a:cs typeface="Arial"/>
                <a:sym typeface="Arial"/>
              </a:rPr>
              <a:t>Lorem</a:t>
            </a:r>
            <a:endParaRPr sz="2100" b="0" i="0" u="none" strike="noStrike" cap="none" dirty="0">
              <a:solidFill>
                <a:srgbClr val="000000"/>
              </a:solidFill>
              <a:latin typeface="Arial"/>
              <a:ea typeface="Arial"/>
              <a:cs typeface="Arial"/>
              <a:sym typeface="Arial"/>
            </a:endParaRPr>
          </a:p>
          <a:p>
            <a:pPr marL="0" marR="0" lvl="0" indent="0" algn="r" rtl="0">
              <a:lnSpc>
                <a:spcPct val="100000"/>
              </a:lnSpc>
              <a:spcBef>
                <a:spcPts val="1650"/>
              </a:spcBef>
              <a:spcAft>
                <a:spcPts val="0"/>
              </a:spcAft>
              <a:buClr>
                <a:srgbClr val="000000"/>
              </a:buClr>
              <a:buSzPts val="1750"/>
              <a:buFont typeface="Arial"/>
              <a:buNone/>
            </a:pPr>
            <a:r>
              <a:rPr lang="en-US" sz="2625" b="0" i="0" u="none" strike="noStrike" cap="none" dirty="0">
                <a:solidFill>
                  <a:srgbClr val="000000"/>
                </a:solidFill>
                <a:latin typeface="Arial"/>
                <a:ea typeface="Arial"/>
                <a:cs typeface="Arial"/>
                <a:sym typeface="Arial"/>
              </a:rPr>
              <a:t>Ipsum</a:t>
            </a:r>
            <a:endParaRPr sz="2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80899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r Chart Slide 1">
  <p:cSld name="Bar Chart Slide 1">
    <p:spTree>
      <p:nvGrpSpPr>
        <p:cNvPr id="1" name="Shape 131"/>
        <p:cNvGrpSpPr/>
        <p:nvPr/>
      </p:nvGrpSpPr>
      <p:grpSpPr>
        <a:xfrm>
          <a:off x="0" y="0"/>
          <a:ext cx="0" cy="0"/>
          <a:chOff x="0" y="0"/>
          <a:chExt cx="0" cy="0"/>
        </a:xfrm>
      </p:grpSpPr>
      <p:sp>
        <p:nvSpPr>
          <p:cNvPr id="132" name="Google Shape;132;p60"/>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133" name="Google Shape;133;p60"/>
          <p:cNvSpPr txBox="1">
            <a:spLocks noGrp="1"/>
          </p:cNvSpPr>
          <p:nvPr>
            <p:ph type="body" idx="1"/>
          </p:nvPr>
        </p:nvSpPr>
        <p:spPr>
          <a:xfrm>
            <a:off x="1237047" y="750801"/>
            <a:ext cx="6546675" cy="933589"/>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4000"/>
              <a:buNone/>
              <a:defRPr sz="6000"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4" name="Google Shape;134;p60"/>
          <p:cNvSpPr txBox="1">
            <a:spLocks noGrp="1"/>
          </p:cNvSpPr>
          <p:nvPr>
            <p:ph type="body" idx="2"/>
          </p:nvPr>
        </p:nvSpPr>
        <p:spPr>
          <a:xfrm>
            <a:off x="25887802" y="3216656"/>
            <a:ext cx="3690770"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5" name="Google Shape;135;p60"/>
          <p:cNvSpPr txBox="1">
            <a:spLocks noGrp="1"/>
          </p:cNvSpPr>
          <p:nvPr>
            <p:ph type="body" idx="3"/>
          </p:nvPr>
        </p:nvSpPr>
        <p:spPr>
          <a:xfrm>
            <a:off x="21036195" y="3216656"/>
            <a:ext cx="3652581"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6" name="Google Shape;136;p60"/>
          <p:cNvSpPr txBox="1">
            <a:spLocks noGrp="1"/>
          </p:cNvSpPr>
          <p:nvPr>
            <p:ph type="body" idx="4"/>
          </p:nvPr>
        </p:nvSpPr>
        <p:spPr>
          <a:xfrm>
            <a:off x="21015596"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7" name="Google Shape;137;p60"/>
          <p:cNvSpPr txBox="1">
            <a:spLocks noGrp="1"/>
          </p:cNvSpPr>
          <p:nvPr>
            <p:ph type="body" idx="5"/>
          </p:nvPr>
        </p:nvSpPr>
        <p:spPr>
          <a:xfrm>
            <a:off x="25887801"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8" name="Google Shape;138;p60"/>
          <p:cNvSpPr txBox="1">
            <a:spLocks noGrp="1"/>
          </p:cNvSpPr>
          <p:nvPr>
            <p:ph type="body" idx="6"/>
          </p:nvPr>
        </p:nvSpPr>
        <p:spPr>
          <a:xfrm>
            <a:off x="21013700"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39" name="Google Shape;139;p60"/>
          <p:cNvSpPr txBox="1">
            <a:spLocks noGrp="1"/>
          </p:cNvSpPr>
          <p:nvPr>
            <p:ph type="body" idx="7"/>
          </p:nvPr>
        </p:nvSpPr>
        <p:spPr>
          <a:xfrm>
            <a:off x="25903496"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0" name="Google Shape;140;p60"/>
          <p:cNvSpPr txBox="1">
            <a:spLocks noGrp="1"/>
          </p:cNvSpPr>
          <p:nvPr>
            <p:ph type="body" idx="8"/>
          </p:nvPr>
        </p:nvSpPr>
        <p:spPr>
          <a:xfrm>
            <a:off x="3172210" y="7897289"/>
            <a:ext cx="8776505" cy="506549"/>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1" name="Google Shape;141;p60"/>
          <p:cNvSpPr txBox="1">
            <a:spLocks noGrp="1"/>
          </p:cNvSpPr>
          <p:nvPr>
            <p:ph type="body" idx="9"/>
          </p:nvPr>
        </p:nvSpPr>
        <p:spPr>
          <a:xfrm>
            <a:off x="3172399" y="7246951"/>
            <a:ext cx="5725919" cy="577082"/>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2500"/>
              <a:buNone/>
              <a:defRPr sz="3750" b="1">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1944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meline/Progress Slide">
  <p:cSld name="Timeline/Progress Slide">
    <p:spTree>
      <p:nvGrpSpPr>
        <p:cNvPr id="1" name="Shape 142"/>
        <p:cNvGrpSpPr/>
        <p:nvPr/>
      </p:nvGrpSpPr>
      <p:grpSpPr>
        <a:xfrm>
          <a:off x="0" y="0"/>
          <a:ext cx="0" cy="0"/>
          <a:chOff x="0" y="0"/>
          <a:chExt cx="0" cy="0"/>
        </a:xfrm>
      </p:grpSpPr>
      <p:sp>
        <p:nvSpPr>
          <p:cNvPr id="143" name="Google Shape;143;p61"/>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
        <p:nvSpPr>
          <p:cNvPr id="144" name="Google Shape;144;p61"/>
          <p:cNvSpPr txBox="1">
            <a:spLocks noGrp="1"/>
          </p:cNvSpPr>
          <p:nvPr>
            <p:ph type="body" idx="1"/>
          </p:nvPr>
        </p:nvSpPr>
        <p:spPr>
          <a:xfrm>
            <a:off x="1210672" y="808182"/>
            <a:ext cx="10891205" cy="933589"/>
          </a:xfrm>
          <a:prstGeom prst="rect">
            <a:avLst/>
          </a:prstGeom>
          <a:noFill/>
          <a:ln>
            <a:noFill/>
          </a:ln>
        </p:spPr>
        <p:txBody>
          <a:bodyPr spcFirstLastPara="1" wrap="square" lIns="0" tIns="0" rIns="0" bIns="0" anchor="t" anchorCtr="0">
            <a:spAutoFit/>
          </a:bodyPr>
          <a:lstStyle>
            <a:lvl1pPr marL="685800" lvl="0" indent="-342900" algn="l">
              <a:lnSpc>
                <a:spcPct val="90000"/>
              </a:lnSpc>
              <a:spcBef>
                <a:spcPts val="750"/>
              </a:spcBef>
              <a:spcAft>
                <a:spcPts val="0"/>
              </a:spcAft>
              <a:buClr>
                <a:schemeClr val="dk1"/>
              </a:buClr>
              <a:buSzPts val="4000"/>
              <a:buNone/>
              <a:defRPr sz="6000" b="0" i="0">
                <a:solidFill>
                  <a:schemeClr val="dk1"/>
                </a:solidFill>
                <a:latin typeface="Helvetica Neue"/>
                <a:ea typeface="Helvetica Neue"/>
                <a:cs typeface="Helvetica Neue"/>
                <a:sym typeface="Helvetica Neue"/>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5" name="Google Shape;145;p61"/>
          <p:cNvSpPr txBox="1">
            <a:spLocks noGrp="1"/>
          </p:cNvSpPr>
          <p:nvPr>
            <p:ph type="body" idx="2"/>
          </p:nvPr>
        </p:nvSpPr>
        <p:spPr>
          <a:xfrm>
            <a:off x="25887802" y="3216656"/>
            <a:ext cx="3690770"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6" name="Google Shape;146;p61"/>
          <p:cNvSpPr txBox="1">
            <a:spLocks noGrp="1"/>
          </p:cNvSpPr>
          <p:nvPr>
            <p:ph type="body" idx="3"/>
          </p:nvPr>
        </p:nvSpPr>
        <p:spPr>
          <a:xfrm>
            <a:off x="21036195" y="3216656"/>
            <a:ext cx="3652581" cy="621965"/>
          </a:xfrm>
          <a:prstGeom prst="rect">
            <a:avLst/>
          </a:prstGeom>
          <a:noFill/>
          <a:ln>
            <a:noFill/>
          </a:ln>
        </p:spPr>
        <p:txBody>
          <a:bodyPr spcFirstLastPara="1" wrap="square" lIns="0" tIns="0" rIns="0" bIns="0" anchor="t" anchorCtr="0">
            <a:spAutoFit/>
          </a:bodyPr>
          <a:lstStyle>
            <a:lvl1pPr marL="685800" lvl="0" indent="-342900" algn="ctr">
              <a:lnSpc>
                <a:spcPct val="90000"/>
              </a:lnSpc>
              <a:spcBef>
                <a:spcPts val="750"/>
              </a:spcBef>
              <a:spcAft>
                <a:spcPts val="0"/>
              </a:spcAft>
              <a:buClr>
                <a:schemeClr val="dk1"/>
              </a:buClr>
              <a:buSzPts val="2500"/>
              <a:buNone/>
              <a:defRPr sz="3750" b="1"/>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7" name="Google Shape;147;p61"/>
          <p:cNvSpPr txBox="1">
            <a:spLocks noGrp="1"/>
          </p:cNvSpPr>
          <p:nvPr>
            <p:ph type="body" idx="4"/>
          </p:nvPr>
        </p:nvSpPr>
        <p:spPr>
          <a:xfrm>
            <a:off x="21015596"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8" name="Google Shape;148;p61"/>
          <p:cNvSpPr txBox="1">
            <a:spLocks noGrp="1"/>
          </p:cNvSpPr>
          <p:nvPr>
            <p:ph type="body" idx="5"/>
          </p:nvPr>
        </p:nvSpPr>
        <p:spPr>
          <a:xfrm>
            <a:off x="25887801" y="5248529"/>
            <a:ext cx="3655590" cy="506549"/>
          </a:xfrm>
          <a:prstGeom prst="rect">
            <a:avLst/>
          </a:prstGeom>
          <a:noFill/>
          <a:ln>
            <a:noFill/>
          </a:ln>
        </p:spPr>
        <p:txBody>
          <a:bodyPr spcFirstLastPara="1" wrap="square" lIns="0" tIns="0" rIns="0" bIns="0" anchor="t" anchorCtr="0">
            <a:spAutoFit/>
          </a:bodyPr>
          <a:lstStyle>
            <a:lvl1pPr marL="685800" lvl="0" indent="-342900" algn="ctr">
              <a:lnSpc>
                <a:spcPct val="100000"/>
              </a:lnSpc>
              <a:spcBef>
                <a:spcPts val="750"/>
              </a:spcBef>
              <a:spcAft>
                <a:spcPts val="0"/>
              </a:spcAft>
              <a:buClr>
                <a:schemeClr val="dk1"/>
              </a:buClr>
              <a:buSzPts val="1750"/>
              <a:buNone/>
              <a:defRPr sz="2625"/>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49" name="Google Shape;149;p61"/>
          <p:cNvSpPr txBox="1">
            <a:spLocks noGrp="1"/>
          </p:cNvSpPr>
          <p:nvPr>
            <p:ph type="body" idx="6"/>
          </p:nvPr>
        </p:nvSpPr>
        <p:spPr>
          <a:xfrm>
            <a:off x="21013700"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0" name="Google Shape;150;p61"/>
          <p:cNvSpPr txBox="1">
            <a:spLocks noGrp="1"/>
          </p:cNvSpPr>
          <p:nvPr>
            <p:ph type="body" idx="7"/>
          </p:nvPr>
        </p:nvSpPr>
        <p:spPr>
          <a:xfrm>
            <a:off x="25903496" y="6946059"/>
            <a:ext cx="3675077" cy="627736"/>
          </a:xfrm>
          <a:prstGeom prst="rect">
            <a:avLst/>
          </a:prstGeom>
          <a:noFill/>
          <a:ln>
            <a:noFill/>
          </a:ln>
        </p:spPr>
        <p:txBody>
          <a:bodyPr spcFirstLastPara="1" wrap="square" lIns="0" tIns="0" rIns="0" bIns="0" anchor="t" anchorCtr="0">
            <a:spAutoFit/>
          </a:bodyPr>
          <a:lstStyle>
            <a:lvl1pPr marL="685800" lvl="0" indent="-342900" algn="ctr">
              <a:lnSpc>
                <a:spcPct val="130000"/>
              </a:lnSpc>
              <a:spcBef>
                <a:spcPts val="750"/>
              </a:spcBef>
              <a:spcAft>
                <a:spcPts val="0"/>
              </a:spcAft>
              <a:buClr>
                <a:schemeClr val="dk1"/>
              </a:buClr>
              <a:buSzPts val="438"/>
              <a:buNone/>
              <a:defRPr sz="2625" b="0"/>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1" name="Google Shape;151;p61"/>
          <p:cNvSpPr txBox="1">
            <a:spLocks noGrp="1"/>
          </p:cNvSpPr>
          <p:nvPr>
            <p:ph type="body" idx="8"/>
          </p:nvPr>
        </p:nvSpPr>
        <p:spPr>
          <a:xfrm>
            <a:off x="12763021" y="5006323"/>
            <a:ext cx="3959528" cy="403958"/>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1750"/>
              <a:buNone/>
              <a:defRPr sz="2625" b="1">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2" name="Google Shape;152;p61"/>
          <p:cNvSpPr txBox="1">
            <a:spLocks noGrp="1"/>
          </p:cNvSpPr>
          <p:nvPr>
            <p:ph type="body" idx="9"/>
          </p:nvPr>
        </p:nvSpPr>
        <p:spPr>
          <a:xfrm>
            <a:off x="12763021" y="5428352"/>
            <a:ext cx="3959528" cy="403958"/>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1750"/>
              <a:buNone/>
              <a:defRPr sz="2625" b="0">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3" name="Google Shape;153;p61"/>
          <p:cNvSpPr txBox="1">
            <a:spLocks noGrp="1"/>
          </p:cNvSpPr>
          <p:nvPr>
            <p:ph type="body" idx="13"/>
          </p:nvPr>
        </p:nvSpPr>
        <p:spPr>
          <a:xfrm>
            <a:off x="7925992" y="5006323"/>
            <a:ext cx="3959528" cy="403958"/>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1750"/>
              <a:buNone/>
              <a:defRPr sz="2625" b="1">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4" name="Google Shape;154;p61"/>
          <p:cNvSpPr txBox="1">
            <a:spLocks noGrp="1"/>
          </p:cNvSpPr>
          <p:nvPr>
            <p:ph type="body" idx="14"/>
          </p:nvPr>
        </p:nvSpPr>
        <p:spPr>
          <a:xfrm>
            <a:off x="7925992" y="5428352"/>
            <a:ext cx="3959528" cy="403958"/>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1750"/>
              <a:buNone/>
              <a:defRPr sz="2625" b="0">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5" name="Google Shape;155;p61"/>
          <p:cNvSpPr txBox="1">
            <a:spLocks noGrp="1"/>
          </p:cNvSpPr>
          <p:nvPr>
            <p:ph type="body" idx="15"/>
          </p:nvPr>
        </p:nvSpPr>
        <p:spPr>
          <a:xfrm>
            <a:off x="3124142" y="5006323"/>
            <a:ext cx="3959528" cy="403958"/>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1750"/>
              <a:buNone/>
              <a:defRPr sz="2625" b="1">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6" name="Google Shape;156;p61"/>
          <p:cNvSpPr txBox="1">
            <a:spLocks noGrp="1"/>
          </p:cNvSpPr>
          <p:nvPr>
            <p:ph type="body" idx="16"/>
          </p:nvPr>
        </p:nvSpPr>
        <p:spPr>
          <a:xfrm>
            <a:off x="3124142" y="5428352"/>
            <a:ext cx="3959528" cy="403958"/>
          </a:xfrm>
          <a:prstGeom prst="rect">
            <a:avLst/>
          </a:prstGeom>
          <a:noFill/>
          <a:ln>
            <a:noFill/>
          </a:ln>
        </p:spPr>
        <p:txBody>
          <a:bodyPr spcFirstLastPara="1" wrap="square" lIns="0" tIns="0" rIns="0" bIns="0" anchor="t" anchorCtr="0">
            <a:spAutoFit/>
          </a:bodyPr>
          <a:lstStyle>
            <a:lvl1pPr marL="685800" lvl="0" indent="-342900" algn="l">
              <a:lnSpc>
                <a:spcPct val="100000"/>
              </a:lnSpc>
              <a:spcBef>
                <a:spcPts val="0"/>
              </a:spcBef>
              <a:spcAft>
                <a:spcPts val="0"/>
              </a:spcAft>
              <a:buClr>
                <a:schemeClr val="dk1"/>
              </a:buClr>
              <a:buSzPts val="1750"/>
              <a:buNone/>
              <a:defRPr sz="2625" b="0">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7" name="Google Shape;157;p61"/>
          <p:cNvSpPr txBox="1">
            <a:spLocks noGrp="1"/>
          </p:cNvSpPr>
          <p:nvPr>
            <p:ph type="body" idx="17"/>
          </p:nvPr>
        </p:nvSpPr>
        <p:spPr>
          <a:xfrm>
            <a:off x="10671812" y="6026230"/>
            <a:ext cx="1782407" cy="698909"/>
          </a:xfrm>
          <a:prstGeom prst="rect">
            <a:avLst/>
          </a:prstGeom>
          <a:noFill/>
          <a:ln>
            <a:noFill/>
          </a:ln>
        </p:spPr>
        <p:txBody>
          <a:bodyPr spcFirstLastPara="1" wrap="square" lIns="0" tIns="0" rIns="0" bIns="0" anchor="t" anchorCtr="0">
            <a:spAutoFit/>
          </a:bodyPr>
          <a:lstStyle>
            <a:lvl1pPr marL="685800" lvl="0" indent="-342900" algn="r">
              <a:lnSpc>
                <a:spcPct val="100000"/>
              </a:lnSpc>
              <a:spcBef>
                <a:spcPts val="2250"/>
              </a:spcBef>
              <a:spcAft>
                <a:spcPts val="0"/>
              </a:spcAft>
              <a:buClr>
                <a:schemeClr val="dk1"/>
              </a:buClr>
              <a:buSzPts val="1750"/>
              <a:buNone/>
              <a:defRPr sz="2625" b="0">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8" name="Google Shape;158;p61"/>
          <p:cNvSpPr txBox="1">
            <a:spLocks noGrp="1"/>
          </p:cNvSpPr>
          <p:nvPr>
            <p:ph type="body" idx="18"/>
          </p:nvPr>
        </p:nvSpPr>
        <p:spPr>
          <a:xfrm>
            <a:off x="5869961" y="6026230"/>
            <a:ext cx="1782407" cy="698909"/>
          </a:xfrm>
          <a:prstGeom prst="rect">
            <a:avLst/>
          </a:prstGeom>
          <a:noFill/>
          <a:ln>
            <a:noFill/>
          </a:ln>
        </p:spPr>
        <p:txBody>
          <a:bodyPr spcFirstLastPara="1" wrap="square" lIns="0" tIns="0" rIns="0" bIns="0" anchor="t" anchorCtr="0">
            <a:spAutoFit/>
          </a:bodyPr>
          <a:lstStyle>
            <a:lvl1pPr marL="685800" lvl="0" indent="-342900" algn="r">
              <a:lnSpc>
                <a:spcPct val="100000"/>
              </a:lnSpc>
              <a:spcBef>
                <a:spcPts val="2250"/>
              </a:spcBef>
              <a:spcAft>
                <a:spcPts val="0"/>
              </a:spcAft>
              <a:buClr>
                <a:schemeClr val="dk1"/>
              </a:buClr>
              <a:buSzPts val="1750"/>
              <a:buNone/>
              <a:defRPr sz="2625" b="0">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
        <p:nvSpPr>
          <p:cNvPr id="159" name="Google Shape;159;p61"/>
          <p:cNvSpPr txBox="1">
            <a:spLocks noGrp="1"/>
          </p:cNvSpPr>
          <p:nvPr>
            <p:ph type="body" idx="19"/>
          </p:nvPr>
        </p:nvSpPr>
        <p:spPr>
          <a:xfrm>
            <a:off x="1050524" y="6026230"/>
            <a:ext cx="1782407" cy="698909"/>
          </a:xfrm>
          <a:prstGeom prst="rect">
            <a:avLst/>
          </a:prstGeom>
          <a:noFill/>
          <a:ln>
            <a:noFill/>
          </a:ln>
        </p:spPr>
        <p:txBody>
          <a:bodyPr spcFirstLastPara="1" wrap="square" lIns="0" tIns="0" rIns="0" bIns="0" anchor="t" anchorCtr="0">
            <a:spAutoFit/>
          </a:bodyPr>
          <a:lstStyle>
            <a:lvl1pPr marL="685800" lvl="0" indent="-342900" algn="r">
              <a:lnSpc>
                <a:spcPct val="100000"/>
              </a:lnSpc>
              <a:spcBef>
                <a:spcPts val="2250"/>
              </a:spcBef>
              <a:spcAft>
                <a:spcPts val="0"/>
              </a:spcAft>
              <a:buClr>
                <a:schemeClr val="dk1"/>
              </a:buClr>
              <a:buSzPts val="1750"/>
              <a:buNone/>
              <a:defRPr sz="2625" b="0">
                <a:solidFill>
                  <a:schemeClr val="dk1"/>
                </a:solidFill>
              </a:defRPr>
            </a:lvl1pPr>
            <a:lvl2pPr marL="1371600" lvl="1" indent="-514350" algn="l">
              <a:lnSpc>
                <a:spcPct val="90000"/>
              </a:lnSpc>
              <a:spcBef>
                <a:spcPts val="375"/>
              </a:spcBef>
              <a:spcAft>
                <a:spcPts val="0"/>
              </a:spcAft>
              <a:buClr>
                <a:schemeClr val="dk1"/>
              </a:buClr>
              <a:buSzPts val="1800"/>
              <a:buChar char="-"/>
              <a:defRPr/>
            </a:lvl2pPr>
            <a:lvl3pPr marL="2057400" lvl="2" indent="-514350" algn="l">
              <a:lnSpc>
                <a:spcPct val="90000"/>
              </a:lnSpc>
              <a:spcBef>
                <a:spcPts val="375"/>
              </a:spcBef>
              <a:spcAft>
                <a:spcPts val="0"/>
              </a:spcAft>
              <a:buClr>
                <a:schemeClr val="dk1"/>
              </a:buClr>
              <a:buSzPts val="1800"/>
              <a:buChar char="•"/>
              <a:defRPr/>
            </a:lvl3pPr>
            <a:lvl4pPr marL="2743200" lvl="3" indent="-514350" algn="l">
              <a:lnSpc>
                <a:spcPct val="90000"/>
              </a:lnSpc>
              <a:spcBef>
                <a:spcPts val="375"/>
              </a:spcBef>
              <a:spcAft>
                <a:spcPts val="0"/>
              </a:spcAft>
              <a:buClr>
                <a:schemeClr val="dk1"/>
              </a:buClr>
              <a:buSzPts val="1800"/>
              <a:buChar char="•"/>
              <a:defRPr/>
            </a:lvl4pPr>
            <a:lvl5pPr marL="3429000" lvl="4" indent="-514350" algn="l">
              <a:lnSpc>
                <a:spcPct val="90000"/>
              </a:lnSpc>
              <a:spcBef>
                <a:spcPts val="375"/>
              </a:spcBef>
              <a:spcAft>
                <a:spcPts val="0"/>
              </a:spcAft>
              <a:buClr>
                <a:schemeClr val="dk1"/>
              </a:buClr>
              <a:buSzPts val="1800"/>
              <a:buChar char="•"/>
              <a:defRPr/>
            </a:lvl5pPr>
            <a:lvl6pPr marL="4114800" lvl="5" indent="-514350" algn="l">
              <a:lnSpc>
                <a:spcPct val="90000"/>
              </a:lnSpc>
              <a:spcBef>
                <a:spcPts val="375"/>
              </a:spcBef>
              <a:spcAft>
                <a:spcPts val="0"/>
              </a:spcAft>
              <a:buClr>
                <a:schemeClr val="dk1"/>
              </a:buClr>
              <a:buSzPts val="1800"/>
              <a:buChar char="•"/>
              <a:defRPr/>
            </a:lvl6pPr>
            <a:lvl7pPr marL="4800600" lvl="6" indent="-514350" algn="l">
              <a:lnSpc>
                <a:spcPct val="90000"/>
              </a:lnSpc>
              <a:spcBef>
                <a:spcPts val="375"/>
              </a:spcBef>
              <a:spcAft>
                <a:spcPts val="0"/>
              </a:spcAft>
              <a:buClr>
                <a:schemeClr val="dk1"/>
              </a:buClr>
              <a:buSzPts val="1800"/>
              <a:buChar char="•"/>
              <a:defRPr/>
            </a:lvl7pPr>
            <a:lvl8pPr marL="5486400" lvl="7" indent="-514350" algn="l">
              <a:lnSpc>
                <a:spcPct val="90000"/>
              </a:lnSpc>
              <a:spcBef>
                <a:spcPts val="375"/>
              </a:spcBef>
              <a:spcAft>
                <a:spcPts val="0"/>
              </a:spcAft>
              <a:buClr>
                <a:schemeClr val="dk1"/>
              </a:buClr>
              <a:buSzPts val="1800"/>
              <a:buChar char="•"/>
              <a:defRPr/>
            </a:lvl8pPr>
            <a:lvl9pPr marL="6172200" lvl="8" indent="-51435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8225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oter Slide">
  <p:cSld name="Footer Slide">
    <p:spTree>
      <p:nvGrpSpPr>
        <p:cNvPr id="1" name="Shape 160"/>
        <p:cNvGrpSpPr/>
        <p:nvPr/>
      </p:nvGrpSpPr>
      <p:grpSpPr>
        <a:xfrm>
          <a:off x="0" y="0"/>
          <a:ext cx="0" cy="0"/>
          <a:chOff x="0" y="0"/>
          <a:chExt cx="0" cy="0"/>
        </a:xfrm>
      </p:grpSpPr>
      <p:sp>
        <p:nvSpPr>
          <p:cNvPr id="161" name="Google Shape;161;p62"/>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4968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1368377" y="1151228"/>
            <a:ext cx="1688651" cy="137426"/>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1"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368376" y="1580800"/>
            <a:ext cx="15550220" cy="1551194"/>
          </a:xfrm>
          <a:prstGeom prst="rect">
            <a:avLst/>
          </a:prstGeom>
        </p:spPr>
        <p:txBody>
          <a:bodyPr vert="horz" wrap="square" lIns="0" tIns="0" rIns="0" bIns="0" rtlCol="0" anchor="t" anchorCtr="0">
            <a:spAutoFit/>
          </a:bodyPr>
          <a:lstStyle>
            <a:lvl1pPr>
              <a:defRPr sz="5600"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273560" y="323365"/>
            <a:ext cx="15081251" cy="387350"/>
          </a:xfrm>
          <a:prstGeom prst="rect">
            <a:avLst/>
          </a:prstGeom>
        </p:spPr>
        <p:txBody>
          <a:bodyPr/>
          <a:lstStyle>
            <a:lvl1pPr marL="0" indent="0">
              <a:buNone/>
              <a:defRPr sz="2801" b="1" i="0" cap="all" baseline="0">
                <a:solidFill>
                  <a:schemeClr val="bg1">
                    <a:lumMod val="50000"/>
                  </a:schemeClr>
                </a:solidFill>
                <a:latin typeface="Arial" panose="020B0604020202020204" pitchFamily="34" charset="0"/>
                <a:cs typeface="Arial" panose="020B0604020202020204" pitchFamily="34" charset="0"/>
              </a:defRPr>
            </a:lvl1pPr>
            <a:lvl5pPr marL="3657509" indent="0">
              <a:buNone/>
              <a:defRPr/>
            </a:lvl5pPr>
          </a:lstStyle>
          <a:p>
            <a:pPr lvl="0"/>
            <a:r>
              <a:rPr lang="en-US" dirty="0"/>
              <a:t>Kicker text HERE</a:t>
            </a:r>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1368374" y="4751549"/>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1368374" y="4124000"/>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1368374" y="7782560"/>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1368374" y="7155012"/>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5416118" y="7782560"/>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5416118" y="7155012"/>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9463862" y="7782560"/>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9463862" y="7155012"/>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5416118" y="4751549"/>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5416118" y="4124000"/>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9463862" y="4751549"/>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9463862" y="4124000"/>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13511606" y="4751549"/>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13511606" y="4124000"/>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13511606" y="7782560"/>
            <a:ext cx="3717533" cy="1358064"/>
          </a:xfrm>
          <a:prstGeom prst="rect">
            <a:avLst/>
          </a:prstGeom>
        </p:spPr>
        <p:txBody>
          <a:bodyPr wrap="square" lIns="0" tIns="0" rIns="0" bIns="0">
            <a:spAutoFit/>
          </a:bodyPr>
          <a:lstStyle>
            <a:lvl1pPr marL="0" marR="0" indent="0" algn="l" defTabSz="1828755" rtl="0" eaLnBrk="1" fontAlgn="auto" latinLnBrk="0" hangingPunct="1">
              <a:lnSpc>
                <a:spcPct val="100000"/>
              </a:lnSpc>
              <a:spcBef>
                <a:spcPts val="2000"/>
              </a:spcBef>
              <a:spcAft>
                <a:spcPts val="0"/>
              </a:spcAft>
              <a:buClrTx/>
              <a:buSzTx/>
              <a:buFont typeface="Arial" panose="020B0604020202020204" pitchFamily="34" charset="0"/>
              <a:buNone/>
              <a:tabLst/>
              <a:defRPr lang="de-DE" sz="24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13511606" y="7155012"/>
            <a:ext cx="3717533" cy="507318"/>
          </a:xfrm>
          <a:prstGeom prst="rect">
            <a:avLst/>
          </a:prstGeom>
        </p:spPr>
        <p:txBody>
          <a:bodyPr wrap="square" lIns="0" tIns="0" rIns="0" bIns="0">
            <a:spAutoFit/>
          </a:bodyPr>
          <a:lstStyle>
            <a:lvl1pPr marL="0" indent="0" algn="l">
              <a:buNone/>
              <a:defRPr sz="32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381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 name="Google Shape;29;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2" name="Google Shape;4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 name="Google Shape;5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4" name="Google Shape;5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0" name="Google Shape;60;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1" name="Google Shape;61;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 name="Google Shape;62;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3" name="Google Shape;6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9" name="Google Shape;6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4" name="Google Shape;74;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5" name="Google Shape;7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47"/>
          <p:cNvSpPr/>
          <p:nvPr/>
        </p:nvSpPr>
        <p:spPr>
          <a:xfrm rot="10800000" flipH="1">
            <a:off x="0" y="9797330"/>
            <a:ext cx="3101115" cy="34290"/>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FFFFFF"/>
              </a:solidFill>
              <a:latin typeface="Arial"/>
              <a:ea typeface="Arial"/>
              <a:cs typeface="Arial"/>
              <a:sym typeface="Arial"/>
            </a:endParaRPr>
          </a:p>
        </p:txBody>
      </p:sp>
      <p:pic>
        <p:nvPicPr>
          <p:cNvPr id="19" name="Google Shape;19;p47"/>
          <p:cNvPicPr preferRelativeResize="0"/>
          <p:nvPr/>
        </p:nvPicPr>
        <p:blipFill rotWithShape="1">
          <a:blip r:embed="rId17">
            <a:alphaModFix/>
          </a:blip>
          <a:srcRect/>
          <a:stretch/>
        </p:blipFill>
        <p:spPr>
          <a:xfrm>
            <a:off x="14484566" y="9176078"/>
            <a:ext cx="3342936" cy="735809"/>
          </a:xfrm>
          <a:prstGeom prst="rect">
            <a:avLst/>
          </a:prstGeom>
          <a:noFill/>
          <a:ln>
            <a:noFill/>
          </a:ln>
        </p:spPr>
      </p:pic>
      <p:sp>
        <p:nvSpPr>
          <p:cNvPr id="20" name="Google Shape;20;p47"/>
          <p:cNvSpPr txBox="1">
            <a:spLocks noGrp="1"/>
          </p:cNvSpPr>
          <p:nvPr>
            <p:ph type="body" idx="1"/>
          </p:nvPr>
        </p:nvSpPr>
        <p:spPr>
          <a:xfrm>
            <a:off x="1257300" y="2312117"/>
            <a:ext cx="15773400" cy="642851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2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92100" algn="l" rtl="0">
              <a:lnSpc>
                <a:spcPct val="90000"/>
              </a:lnSpc>
              <a:spcBef>
                <a:spcPts val="25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3pPr>
            <a:lvl4pPr marL="1828800" marR="0" lvl="3" indent="-285750" algn="l" rtl="0">
              <a:lnSpc>
                <a:spcPct val="90000"/>
              </a:lnSpc>
              <a:spcBef>
                <a:spcPts val="25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25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85750" algn="l" rtl="0">
              <a:lnSpc>
                <a:spcPct val="90000"/>
              </a:lnSpc>
              <a:spcBef>
                <a:spcPts val="25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90000"/>
              </a:lnSpc>
              <a:spcBef>
                <a:spcPts val="25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90000"/>
              </a:lnSpc>
              <a:spcBef>
                <a:spcPts val="25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90000"/>
              </a:lnSpc>
              <a:spcBef>
                <a:spcPts val="25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21" name="Google Shape;21;p47"/>
          <p:cNvSpPr txBox="1">
            <a:spLocks noGrp="1"/>
          </p:cNvSpPr>
          <p:nvPr>
            <p:ph type="title"/>
          </p:nvPr>
        </p:nvSpPr>
        <p:spPr>
          <a:xfrm>
            <a:off x="1257300" y="266162"/>
            <a:ext cx="15773400" cy="1661994"/>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rgbClr val="C00000"/>
              </a:buClr>
              <a:buSzPts val="4000"/>
              <a:buFont typeface="Arial"/>
              <a:buNone/>
              <a:defRPr sz="4000" b="1"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47"/>
          <p:cNvSpPr/>
          <p:nvPr/>
        </p:nvSpPr>
        <p:spPr>
          <a:xfrm>
            <a:off x="1257300" y="1986731"/>
            <a:ext cx="2369274" cy="120092"/>
          </a:xfrm>
          <a:prstGeom prst="rect">
            <a:avLst/>
          </a:prstGeom>
          <a:solidFill>
            <a:schemeClr val="dk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350" b="0" i="0" u="none" strike="noStrike" cap="none" dirty="0">
              <a:solidFill>
                <a:srgbClr val="EF4238"/>
              </a:solidFill>
              <a:latin typeface="Arial"/>
              <a:ea typeface="Arial"/>
              <a:cs typeface="Arial"/>
              <a:sym typeface="Arial"/>
            </a:endParaRPr>
          </a:p>
        </p:txBody>
      </p:sp>
      <p:sp>
        <p:nvSpPr>
          <p:cNvPr id="23" name="Google Shape;23;p47"/>
          <p:cNvSpPr txBox="1">
            <a:spLocks noGrp="1"/>
          </p:cNvSpPr>
          <p:nvPr>
            <p:ph type="ftr" idx="11"/>
          </p:nvPr>
        </p:nvSpPr>
        <p:spPr>
          <a:xfrm>
            <a:off x="1257300" y="9176078"/>
            <a:ext cx="12931140" cy="547688"/>
          </a:xfrm>
          <a:prstGeom prst="rect">
            <a:avLst/>
          </a:prstGeom>
          <a:noFill/>
          <a:ln>
            <a:noFill/>
          </a:ln>
        </p:spPr>
        <p:txBody>
          <a:bodyPr spcFirstLastPara="1" wrap="square" lIns="0" tIns="45700" rIns="0"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3535510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therapeuticinertia.diabetes.org/" TargetMode="Externa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adastandardsapp.diabetes.org/ada-web-app/home/" TargetMode="Externa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therapeuticinertia.diabet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
          <p:cNvPicPr preferRelativeResize="0"/>
          <p:nvPr/>
        </p:nvPicPr>
        <p:blipFill rotWithShape="1">
          <a:blip r:embed="rId3">
            <a:alphaModFix/>
          </a:blip>
          <a:srcRect l="950" t="12812" r="17141" b="5343"/>
          <a:stretch/>
        </p:blipFill>
        <p:spPr>
          <a:xfrm>
            <a:off x="0" y="0"/>
            <a:ext cx="18288000" cy="10286999"/>
          </a:xfrm>
          <a:prstGeom prst="rect">
            <a:avLst/>
          </a:prstGeom>
          <a:noFill/>
          <a:ln>
            <a:noFill/>
          </a:ln>
        </p:spPr>
      </p:pic>
      <p:sp>
        <p:nvSpPr>
          <p:cNvPr id="106" name="Google Shape;106;p1"/>
          <p:cNvSpPr/>
          <p:nvPr/>
        </p:nvSpPr>
        <p:spPr>
          <a:xfrm>
            <a:off x="0" y="8768800"/>
            <a:ext cx="18288000" cy="15183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p1"/>
          <p:cNvSpPr/>
          <p:nvPr/>
        </p:nvSpPr>
        <p:spPr>
          <a:xfrm>
            <a:off x="1028700" y="0"/>
            <a:ext cx="9952500" cy="7912800"/>
          </a:xfrm>
          <a:prstGeom prst="rect">
            <a:avLst/>
          </a:prstGeom>
          <a:solidFill>
            <a:srgbClr val="FFFFFF">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08" name="Google Shape;108;p1"/>
          <p:cNvPicPr preferRelativeResize="0"/>
          <p:nvPr/>
        </p:nvPicPr>
        <p:blipFill rotWithShape="1">
          <a:blip r:embed="rId4">
            <a:alphaModFix/>
          </a:blip>
          <a:srcRect/>
          <a:stretch/>
        </p:blipFill>
        <p:spPr>
          <a:xfrm>
            <a:off x="1852665" y="786176"/>
            <a:ext cx="4923254" cy="1073816"/>
          </a:xfrm>
          <a:prstGeom prst="rect">
            <a:avLst/>
          </a:prstGeom>
          <a:noFill/>
          <a:ln>
            <a:noFill/>
          </a:ln>
        </p:spPr>
      </p:pic>
      <p:sp>
        <p:nvSpPr>
          <p:cNvPr id="109" name="Google Shape;109;p1"/>
          <p:cNvSpPr txBox="1"/>
          <p:nvPr/>
        </p:nvSpPr>
        <p:spPr>
          <a:xfrm>
            <a:off x="1852665" y="2661215"/>
            <a:ext cx="8543700" cy="38316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6464"/>
              <a:buFont typeface="Arial"/>
              <a:buNone/>
            </a:pPr>
            <a:r>
              <a:rPr lang="en-US" sz="5964" b="1" i="0" u="none" strike="noStrike" cap="none" dirty="0">
                <a:solidFill>
                  <a:srgbClr val="000000"/>
                </a:solidFill>
                <a:latin typeface="Helvetica Neue"/>
                <a:ea typeface="Helvetica Neue"/>
                <a:cs typeface="Helvetica Neue"/>
                <a:sym typeface="Helvetica Neue"/>
              </a:rPr>
              <a:t>Overcoming Therapeutic Inertia (OTI) in Type 2 Diabetes</a:t>
            </a:r>
            <a:endParaRPr sz="900" b="1" i="0" u="none" strike="noStrike" cap="none" dirty="0">
              <a:solidFill>
                <a:srgbClr val="000000"/>
              </a:solidFill>
              <a:latin typeface="Helvetica Neue"/>
              <a:ea typeface="Helvetica Neue"/>
              <a:cs typeface="Helvetica Neue"/>
              <a:sym typeface="Helvetica Neue"/>
            </a:endParaRPr>
          </a:p>
          <a:p>
            <a:pPr marL="0" marR="0" lvl="0" indent="0" algn="l" rtl="0">
              <a:lnSpc>
                <a:spcPct val="103001"/>
              </a:lnSpc>
              <a:spcBef>
                <a:spcPts val="0"/>
              </a:spcBef>
              <a:spcAft>
                <a:spcPts val="0"/>
              </a:spcAft>
              <a:buClr>
                <a:srgbClr val="000000"/>
              </a:buClr>
              <a:buSzPts val="6464"/>
              <a:buFont typeface="Arial"/>
              <a:buNone/>
            </a:pPr>
            <a:endParaRPr sz="6464" b="1" i="0" u="none" strike="noStrike" cap="none" dirty="0">
              <a:solidFill>
                <a:srgbClr val="000000"/>
              </a:solidFill>
              <a:latin typeface="Helvetica Neue"/>
              <a:ea typeface="Helvetica Neue"/>
              <a:cs typeface="Helvetica Neue"/>
              <a:sym typeface="Helvetica Neue"/>
            </a:endParaRPr>
          </a:p>
        </p:txBody>
      </p:sp>
      <p:sp>
        <p:nvSpPr>
          <p:cNvPr id="110" name="Google Shape;110;p1"/>
          <p:cNvSpPr txBox="1"/>
          <p:nvPr/>
        </p:nvSpPr>
        <p:spPr>
          <a:xfrm>
            <a:off x="1852665" y="5817882"/>
            <a:ext cx="7873200" cy="1878300"/>
          </a:xfrm>
          <a:prstGeom prst="rect">
            <a:avLst/>
          </a:prstGeom>
          <a:noFill/>
          <a:ln>
            <a:noFill/>
          </a:ln>
        </p:spPr>
        <p:txBody>
          <a:bodyPr spcFirstLastPara="1" wrap="square" lIns="0" tIns="0" rIns="0" bIns="0" anchor="t" anchorCtr="0">
            <a:spAutoFit/>
          </a:bodyPr>
          <a:lstStyle/>
          <a:p>
            <a:pPr marL="0" marR="0" lvl="0" indent="0" algn="l" rtl="0">
              <a:lnSpc>
                <a:spcPct val="118013"/>
              </a:lnSpc>
              <a:spcBef>
                <a:spcPts val="0"/>
              </a:spcBef>
              <a:spcAft>
                <a:spcPts val="0"/>
              </a:spcAft>
              <a:buClr>
                <a:srgbClr val="000000"/>
              </a:buClr>
              <a:buSzPts val="3664"/>
              <a:buFont typeface="Arial"/>
              <a:buNone/>
            </a:pPr>
            <a:r>
              <a:rPr lang="en-US" sz="3664" i="0" u="none" strike="noStrike" cap="none" dirty="0">
                <a:solidFill>
                  <a:srgbClr val="000000"/>
                </a:solidFill>
                <a:latin typeface="Helvetica Neue"/>
                <a:ea typeface="Helvetica Neue"/>
                <a:cs typeface="Helvetica Neue"/>
                <a:sym typeface="Helvetica Neue"/>
              </a:rPr>
              <a:t>Benefiting Patients, Clinicians, </a:t>
            </a:r>
            <a:endParaRPr sz="1400" i="0" u="none" strike="noStrike" cap="none" dirty="0">
              <a:solidFill>
                <a:srgbClr val="000000"/>
              </a:solidFill>
              <a:latin typeface="Helvetica Neue"/>
              <a:ea typeface="Helvetica Neue"/>
              <a:cs typeface="Helvetica Neue"/>
              <a:sym typeface="Helvetica Neue"/>
            </a:endParaRPr>
          </a:p>
          <a:p>
            <a:pPr marL="0" marR="0" lvl="0" indent="0" algn="l" rtl="0">
              <a:lnSpc>
                <a:spcPct val="118013"/>
              </a:lnSpc>
              <a:spcBef>
                <a:spcPts val="0"/>
              </a:spcBef>
              <a:spcAft>
                <a:spcPts val="0"/>
              </a:spcAft>
              <a:buClr>
                <a:srgbClr val="000000"/>
              </a:buClr>
              <a:buSzPts val="3664"/>
              <a:buFont typeface="Arial"/>
              <a:buNone/>
            </a:pPr>
            <a:r>
              <a:rPr lang="en-US" sz="3664" i="0" u="none" strike="noStrike" cap="none" dirty="0">
                <a:solidFill>
                  <a:srgbClr val="000000"/>
                </a:solidFill>
                <a:latin typeface="Helvetica Neue"/>
                <a:ea typeface="Helvetica Neue"/>
                <a:cs typeface="Helvetica Neue"/>
                <a:sym typeface="Helvetica Neue"/>
              </a:rPr>
              <a:t>and Health Systems</a:t>
            </a:r>
            <a:endParaRPr sz="1400" i="0" u="none" strike="noStrike" cap="none" dirty="0">
              <a:solidFill>
                <a:srgbClr val="000000"/>
              </a:solidFill>
              <a:latin typeface="Helvetica Neue"/>
              <a:ea typeface="Helvetica Neue"/>
              <a:cs typeface="Helvetica Neue"/>
              <a:sym typeface="Helvetica Neue"/>
            </a:endParaRPr>
          </a:p>
          <a:p>
            <a:pPr marL="0" marR="0" lvl="0" indent="0" algn="l" rtl="0">
              <a:lnSpc>
                <a:spcPct val="96997"/>
              </a:lnSpc>
              <a:spcBef>
                <a:spcPts val="0"/>
              </a:spcBef>
              <a:spcAft>
                <a:spcPts val="0"/>
              </a:spcAft>
              <a:buClr>
                <a:srgbClr val="000000"/>
              </a:buClr>
              <a:buSzPts val="3664"/>
              <a:buFont typeface="Arial"/>
              <a:buNone/>
            </a:pPr>
            <a:endParaRPr sz="3664" i="0" u="none" strike="noStrike" cap="none" dirty="0">
              <a:solidFill>
                <a:srgbClr val="000000"/>
              </a:solidFill>
              <a:latin typeface="Helvetica Neue"/>
              <a:ea typeface="Helvetica Neue"/>
              <a:cs typeface="Helvetica Neue"/>
              <a:sym typeface="Helvetica Neue"/>
            </a:endParaRPr>
          </a:p>
        </p:txBody>
      </p:sp>
      <p:sp>
        <p:nvSpPr>
          <p:cNvPr id="111" name="Google Shape;111;p1"/>
          <p:cNvSpPr txBox="1"/>
          <p:nvPr/>
        </p:nvSpPr>
        <p:spPr>
          <a:xfrm>
            <a:off x="1028700" y="9192400"/>
            <a:ext cx="15755400" cy="726353"/>
          </a:xfrm>
          <a:prstGeom prst="rect">
            <a:avLst/>
          </a:prstGeom>
          <a:noFill/>
          <a:ln>
            <a:noFill/>
          </a:ln>
        </p:spPr>
        <p:txBody>
          <a:bodyPr spcFirstLastPara="1" wrap="square" lIns="0" tIns="0" rIns="0" bIns="0" anchor="t" anchorCtr="0">
            <a:spAutoFit/>
          </a:bodyPr>
          <a:lstStyle/>
          <a:p>
            <a:pPr marL="0" marR="0" lvl="0" indent="0" algn="l" rtl="0">
              <a:lnSpc>
                <a:spcPct val="118024"/>
              </a:lnSpc>
              <a:spcBef>
                <a:spcPts val="0"/>
              </a:spcBef>
              <a:spcAft>
                <a:spcPts val="0"/>
              </a:spcAft>
              <a:buClr>
                <a:srgbClr val="000000"/>
              </a:buClr>
              <a:buSzPts val="2000"/>
              <a:buFont typeface="Arial"/>
              <a:buNone/>
            </a:pPr>
            <a:r>
              <a:rPr lang="en-US" sz="2000" i="0" u="none" strike="noStrike" cap="none" dirty="0">
                <a:solidFill>
                  <a:schemeClr val="lt1"/>
                </a:solidFill>
                <a:latin typeface="Helvetica Neue"/>
                <a:ea typeface="Helvetica Neue"/>
                <a:cs typeface="Helvetica Neue"/>
                <a:sym typeface="Helvetica Neue"/>
              </a:rPr>
              <a:t>Overcoming Therapeutic Inertia, an initiative from the American Diabetes Association</a:t>
            </a:r>
            <a:r>
              <a:rPr lang="en-US" sz="2000" i="0" u="none" strike="noStrike" cap="none" baseline="30000" dirty="0">
                <a:solidFill>
                  <a:schemeClr val="lt1"/>
                </a:solidFill>
                <a:latin typeface="Helvetica Neue"/>
                <a:ea typeface="Helvetica Neue"/>
                <a:cs typeface="Helvetica Neue"/>
                <a:sym typeface="Helvetica Neue"/>
              </a:rPr>
              <a:t>®</a:t>
            </a:r>
            <a:r>
              <a:rPr lang="en-US" sz="2000" i="0" u="none" strike="noStrike" cap="none" dirty="0">
                <a:solidFill>
                  <a:schemeClr val="lt1"/>
                </a:solidFill>
                <a:latin typeface="Helvetica Neue"/>
                <a:ea typeface="Helvetica Neue"/>
                <a:cs typeface="Helvetica Neue"/>
                <a:sym typeface="Helvetica Neue"/>
              </a:rPr>
              <a:t>, is supported by strategic sponsors AstraZeneca and Sanofi US Services Inc., and supporting sponsors Merck and Novo Nordisk Inc.</a:t>
            </a:r>
            <a:endParaRPr sz="1964" i="0" u="none" strike="noStrike" cap="none" dirty="0">
              <a:solidFill>
                <a:schemeClr val="lt1"/>
              </a:solidFill>
              <a:latin typeface="Helvetica Neue"/>
              <a:ea typeface="Helvetica Neue"/>
              <a:cs typeface="Helvetica Neue"/>
              <a:sym typeface="Helvetica Neue"/>
            </a:endParaRPr>
          </a:p>
        </p:txBody>
      </p:sp>
      <p:sp>
        <p:nvSpPr>
          <p:cNvPr id="112" name="Google Shape;112;p1"/>
          <p:cNvSpPr txBox="1"/>
          <p:nvPr/>
        </p:nvSpPr>
        <p:spPr>
          <a:xfrm>
            <a:off x="12207240" y="7389636"/>
            <a:ext cx="5463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strike="noStrike" cap="none" dirty="0">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therapeuticinertia.diabetes.org</a:t>
            </a:r>
            <a:endParaRPr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41" name="Google Shape;241;p11"/>
          <p:cNvPicPr preferRelativeResize="0"/>
          <p:nvPr/>
        </p:nvPicPr>
        <p:blipFill rotWithShape="1">
          <a:blip r:embed="rId3">
            <a:alphaModFix/>
          </a:blip>
          <a:srcRect/>
          <a:stretch/>
        </p:blipFill>
        <p:spPr>
          <a:xfrm>
            <a:off x="14037117" y="9018317"/>
            <a:ext cx="3550254" cy="774349"/>
          </a:xfrm>
          <a:prstGeom prst="rect">
            <a:avLst/>
          </a:prstGeom>
          <a:noFill/>
          <a:ln>
            <a:noFill/>
          </a:ln>
        </p:spPr>
      </p:pic>
      <p:sp>
        <p:nvSpPr>
          <p:cNvPr id="242" name="Google Shape;242;p11"/>
          <p:cNvSpPr/>
          <p:nvPr/>
        </p:nvSpPr>
        <p:spPr>
          <a:xfrm>
            <a:off x="1028700" y="4780736"/>
            <a:ext cx="11517065" cy="3968402"/>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43" name="Google Shape;243;p11"/>
          <p:cNvPicPr preferRelativeResize="0"/>
          <p:nvPr/>
        </p:nvPicPr>
        <p:blipFill rotWithShape="1">
          <a:blip r:embed="rId4">
            <a:alphaModFix/>
          </a:blip>
          <a:srcRect/>
          <a:stretch/>
        </p:blipFill>
        <p:spPr>
          <a:xfrm rot="10800000">
            <a:off x="1339438" y="5036541"/>
            <a:ext cx="1527874" cy="1527874"/>
          </a:xfrm>
          <a:prstGeom prst="rect">
            <a:avLst/>
          </a:prstGeom>
          <a:noFill/>
          <a:ln>
            <a:noFill/>
          </a:ln>
        </p:spPr>
      </p:pic>
      <p:sp>
        <p:nvSpPr>
          <p:cNvPr id="244" name="Google Shape;244;p11"/>
          <p:cNvSpPr txBox="1"/>
          <p:nvPr/>
        </p:nvSpPr>
        <p:spPr>
          <a:xfrm>
            <a:off x="1028700" y="1527271"/>
            <a:ext cx="16230600" cy="17385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None/>
            </a:pPr>
            <a:r>
              <a:rPr lang="en-US" sz="5564" b="1" i="0" u="none" strike="noStrike" cap="none" dirty="0">
                <a:solidFill>
                  <a:srgbClr val="000000"/>
                </a:solidFill>
                <a:latin typeface="Helvetica Neue"/>
                <a:ea typeface="Helvetica Neue"/>
                <a:cs typeface="Helvetica Neue"/>
                <a:sym typeface="Helvetica Neue"/>
              </a:rPr>
              <a:t>Legacy Effect Exists Outside Clinical Trial: Reduces Diabetes Related Costs</a:t>
            </a:r>
            <a:endParaRPr sz="1400" b="0" i="0" u="none" strike="noStrike" cap="none" dirty="0">
              <a:solidFill>
                <a:srgbClr val="000000"/>
              </a:solidFill>
              <a:latin typeface="Arial"/>
              <a:ea typeface="Arial"/>
              <a:cs typeface="Arial"/>
              <a:sym typeface="Arial"/>
            </a:endParaRPr>
          </a:p>
        </p:txBody>
      </p:sp>
      <p:sp>
        <p:nvSpPr>
          <p:cNvPr id="245" name="Google Shape;245;p11"/>
          <p:cNvSpPr/>
          <p:nvPr/>
        </p:nvSpPr>
        <p:spPr>
          <a:xfrm>
            <a:off x="13150875" y="4738300"/>
            <a:ext cx="4210200" cy="39684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6" name="Google Shape;246;p11"/>
          <p:cNvSpPr txBox="1"/>
          <p:nvPr/>
        </p:nvSpPr>
        <p:spPr>
          <a:xfrm>
            <a:off x="1028700" y="3381068"/>
            <a:ext cx="16332300" cy="1208792"/>
          </a:xfrm>
          <a:prstGeom prst="rect">
            <a:avLst/>
          </a:prstGeom>
          <a:noFill/>
          <a:ln>
            <a:noFill/>
          </a:ln>
        </p:spPr>
        <p:txBody>
          <a:bodyPr spcFirstLastPara="1" wrap="square" lIns="0" tIns="0" rIns="0" bIns="0" anchor="t" anchorCtr="0">
            <a:spAutoFit/>
          </a:bodyPr>
          <a:lstStyle/>
          <a:p>
            <a:pPr marL="0" marR="0" lvl="0" indent="0" algn="l" rtl="0">
              <a:lnSpc>
                <a:spcPct val="114020"/>
              </a:lnSpc>
              <a:spcBef>
                <a:spcPts val="0"/>
              </a:spcBef>
              <a:spcAft>
                <a:spcPts val="0"/>
              </a:spcAft>
              <a:buClr>
                <a:srgbClr val="000000"/>
              </a:buClr>
              <a:buSzPts val="3445"/>
              <a:buFont typeface="Arial"/>
              <a:buNone/>
            </a:pPr>
            <a:r>
              <a:rPr lang="en-US" sz="3445" b="1" i="0" u="none" strike="noStrike" cap="none" dirty="0">
                <a:solidFill>
                  <a:srgbClr val="A6192E"/>
                </a:solidFill>
                <a:latin typeface="Helvetica Neue"/>
                <a:ea typeface="Helvetica Neue"/>
                <a:cs typeface="Helvetica Neue"/>
                <a:sym typeface="Helvetica Neue"/>
              </a:rPr>
              <a:t>Retrospective Claims Analysis:</a:t>
            </a:r>
            <a:endParaRPr sz="1400" b="1" i="0" u="none" strike="noStrike" cap="none" dirty="0">
              <a:solidFill>
                <a:srgbClr val="000000"/>
              </a:solidFill>
              <a:latin typeface="Helvetica Neue"/>
              <a:ea typeface="Helvetica Neue"/>
              <a:cs typeface="Helvetica Neue"/>
              <a:sym typeface="Helvetica Neue"/>
            </a:endParaRPr>
          </a:p>
          <a:p>
            <a:pPr marL="0" marR="0" lvl="0" indent="0" algn="l" rtl="0">
              <a:lnSpc>
                <a:spcPct val="114020"/>
              </a:lnSpc>
              <a:spcBef>
                <a:spcPts val="0"/>
              </a:spcBef>
              <a:spcAft>
                <a:spcPts val="0"/>
              </a:spcAft>
              <a:buClr>
                <a:srgbClr val="000000"/>
              </a:buClr>
              <a:buSzPts val="3445"/>
              <a:buFont typeface="Arial"/>
              <a:buNone/>
            </a:pPr>
            <a:r>
              <a:rPr lang="en-US" sz="3445" i="0" u="none" strike="noStrike" cap="none" dirty="0">
                <a:solidFill>
                  <a:srgbClr val="A6192E"/>
                </a:solidFill>
                <a:latin typeface="Helvetica Neue Light"/>
                <a:ea typeface="Helvetica Neue Light"/>
                <a:cs typeface="Helvetica Neue Light"/>
                <a:sym typeface="Helvetica Neue Light"/>
              </a:rPr>
              <a:t>21,171 adults with </a:t>
            </a:r>
            <a:r>
              <a:rPr lang="en-US" sz="3445" dirty="0">
                <a:solidFill>
                  <a:srgbClr val="A6192E"/>
                </a:solidFill>
                <a:latin typeface="Helvetica Neue Light"/>
                <a:ea typeface="Helvetica Neue Light"/>
                <a:cs typeface="Helvetica Neue Light"/>
                <a:sym typeface="Helvetica Neue Light"/>
              </a:rPr>
              <a:t>type 2</a:t>
            </a:r>
            <a:r>
              <a:rPr lang="en-US" sz="3445" i="0" u="none" strike="noStrike" cap="none" dirty="0">
                <a:solidFill>
                  <a:srgbClr val="A6192E"/>
                </a:solidFill>
                <a:latin typeface="Helvetica Neue Light"/>
                <a:ea typeface="Helvetica Neue Light"/>
                <a:cs typeface="Helvetica Neue Light"/>
                <a:sym typeface="Helvetica Neue Light"/>
              </a:rPr>
              <a:t> diabetes and A1C &gt;7% followed for 18 months</a:t>
            </a:r>
            <a:endParaRPr sz="1400" i="0" u="none" strike="noStrike" cap="none" dirty="0">
              <a:solidFill>
                <a:srgbClr val="000000"/>
              </a:solidFill>
              <a:latin typeface="Helvetica Neue Light"/>
              <a:ea typeface="Helvetica Neue Light"/>
              <a:cs typeface="Helvetica Neue Light"/>
              <a:sym typeface="Helvetica Neue Light"/>
            </a:endParaRPr>
          </a:p>
        </p:txBody>
      </p:sp>
      <p:sp>
        <p:nvSpPr>
          <p:cNvPr id="247" name="Google Shape;247;p11"/>
          <p:cNvSpPr txBox="1"/>
          <p:nvPr/>
        </p:nvSpPr>
        <p:spPr>
          <a:xfrm>
            <a:off x="1028700" y="9158494"/>
            <a:ext cx="8709660" cy="711990"/>
          </a:xfrm>
          <a:prstGeom prst="rect">
            <a:avLst/>
          </a:prstGeom>
          <a:noFill/>
          <a:ln>
            <a:noFill/>
          </a:ln>
        </p:spPr>
        <p:txBody>
          <a:bodyPr spcFirstLastPara="1" wrap="square" lIns="0" tIns="0" rIns="0" bIns="0" anchor="t" anchorCtr="0">
            <a:spAutoFit/>
          </a:bodyPr>
          <a:lstStyle/>
          <a:p>
            <a:pPr marL="0" marR="0" lvl="0" indent="0" algn="l" rtl="0">
              <a:lnSpc>
                <a:spcPct val="139002"/>
              </a:lnSpc>
              <a:spcBef>
                <a:spcPts val="0"/>
              </a:spcBef>
              <a:spcAft>
                <a:spcPts val="0"/>
              </a:spcAft>
              <a:buClr>
                <a:srgbClr val="000000"/>
              </a:buClr>
              <a:buSzPts val="1664"/>
              <a:buFont typeface="Arial"/>
              <a:buNone/>
            </a:pPr>
            <a:r>
              <a:rPr lang="en-US" sz="1664" b="0" i="0" u="none" strike="noStrike" cap="none" dirty="0">
                <a:solidFill>
                  <a:srgbClr val="000000"/>
                </a:solidFill>
                <a:latin typeface="Helvetica Neue"/>
                <a:ea typeface="Helvetica Neue"/>
                <a:cs typeface="Helvetica Neue"/>
                <a:sym typeface="Helvetica Neue"/>
              </a:rPr>
              <a:t>*P &lt;.0001</a:t>
            </a:r>
            <a:endParaRPr sz="1400" b="0" i="0" u="none" strike="noStrike" cap="none" dirty="0">
              <a:solidFill>
                <a:srgbClr val="000000"/>
              </a:solidFill>
              <a:latin typeface="Arial"/>
              <a:ea typeface="Arial"/>
              <a:cs typeface="Arial"/>
              <a:sym typeface="Arial"/>
            </a:endParaRPr>
          </a:p>
          <a:p>
            <a:pPr marL="0" marR="0" lvl="0" indent="0" algn="l" rtl="0">
              <a:lnSpc>
                <a:spcPct val="139002"/>
              </a:lnSpc>
              <a:spcBef>
                <a:spcPts val="0"/>
              </a:spcBef>
              <a:spcAft>
                <a:spcPts val="0"/>
              </a:spcAft>
              <a:buClr>
                <a:srgbClr val="000000"/>
              </a:buClr>
              <a:buSzPts val="1664"/>
              <a:buFont typeface="Arial"/>
              <a:buNone/>
            </a:pPr>
            <a:r>
              <a:rPr lang="en-US" sz="1664" b="0" i="0" u="none" strike="noStrike" cap="none" dirty="0">
                <a:solidFill>
                  <a:srgbClr val="000000"/>
                </a:solidFill>
                <a:latin typeface="Arimo"/>
                <a:ea typeface="Arimo"/>
                <a:cs typeface="Arimo"/>
                <a:sym typeface="Arimo"/>
              </a:rPr>
              <a:t>Mehta R, et al. Journal of Clinical &amp; Translational Endocrinology. 19 (2020)</a:t>
            </a:r>
            <a:endParaRPr sz="1664" b="0" i="0" u="none" strike="noStrike" cap="none" dirty="0">
              <a:solidFill>
                <a:srgbClr val="000000"/>
              </a:solidFill>
              <a:latin typeface="Arimo"/>
              <a:ea typeface="Arimo"/>
              <a:cs typeface="Arimo"/>
              <a:sym typeface="Arimo"/>
            </a:endParaRPr>
          </a:p>
        </p:txBody>
      </p:sp>
      <p:sp>
        <p:nvSpPr>
          <p:cNvPr id="248" name="Google Shape;248;p11"/>
          <p:cNvSpPr txBox="1"/>
          <p:nvPr/>
        </p:nvSpPr>
        <p:spPr>
          <a:xfrm>
            <a:off x="3676049" y="5543272"/>
            <a:ext cx="2332958" cy="840188"/>
          </a:xfrm>
          <a:prstGeom prst="rect">
            <a:avLst/>
          </a:prstGeom>
          <a:noFill/>
          <a:ln>
            <a:noFill/>
          </a:ln>
        </p:spPr>
        <p:txBody>
          <a:bodyPr spcFirstLastPara="1" wrap="square" lIns="0" tIns="0" rIns="0" bIns="0" anchor="t" anchorCtr="0">
            <a:spAutoFit/>
          </a:bodyPr>
          <a:lstStyle/>
          <a:p>
            <a:pPr marL="0" marR="0" lvl="0" indent="0" algn="l" rtl="0">
              <a:lnSpc>
                <a:spcPct val="103006"/>
              </a:lnSpc>
              <a:spcBef>
                <a:spcPts val="0"/>
              </a:spcBef>
              <a:spcAft>
                <a:spcPts val="0"/>
              </a:spcAft>
              <a:buClr>
                <a:srgbClr val="000000"/>
              </a:buClr>
              <a:buSzPts val="5389"/>
              <a:buFont typeface="Arial"/>
              <a:buNone/>
            </a:pPr>
            <a:r>
              <a:rPr lang="en-US" sz="5389" b="1" i="0" u="none" strike="noStrike" cap="none" dirty="0">
                <a:solidFill>
                  <a:srgbClr val="FFFFFF"/>
                </a:solidFill>
                <a:latin typeface="Helvetica Neue"/>
                <a:ea typeface="Helvetica Neue"/>
                <a:cs typeface="Helvetica Neue"/>
                <a:sym typeface="Helvetica Neue"/>
              </a:rPr>
              <a:t>Action</a:t>
            </a:r>
            <a:endParaRPr sz="1400" b="0" i="0" u="none" strike="noStrike" cap="none" dirty="0">
              <a:solidFill>
                <a:srgbClr val="000000"/>
              </a:solidFill>
              <a:latin typeface="Arial"/>
              <a:ea typeface="Arial"/>
              <a:cs typeface="Arial"/>
              <a:sym typeface="Arial"/>
            </a:endParaRPr>
          </a:p>
        </p:txBody>
      </p:sp>
      <p:pic>
        <p:nvPicPr>
          <p:cNvPr id="249" name="Google Shape;249;p11"/>
          <p:cNvPicPr preferRelativeResize="0"/>
          <p:nvPr/>
        </p:nvPicPr>
        <p:blipFill rotWithShape="1">
          <a:blip r:embed="rId4">
            <a:alphaModFix/>
          </a:blip>
          <a:srcRect/>
          <a:stretch/>
        </p:blipFill>
        <p:spPr>
          <a:xfrm>
            <a:off x="1339438" y="6812562"/>
            <a:ext cx="1527874" cy="1527874"/>
          </a:xfrm>
          <a:prstGeom prst="rect">
            <a:avLst/>
          </a:prstGeom>
          <a:noFill/>
          <a:ln>
            <a:noFill/>
          </a:ln>
        </p:spPr>
      </p:pic>
      <p:sp>
        <p:nvSpPr>
          <p:cNvPr id="250" name="Google Shape;250;p11"/>
          <p:cNvSpPr txBox="1"/>
          <p:nvPr/>
        </p:nvSpPr>
        <p:spPr>
          <a:xfrm>
            <a:off x="3169055" y="7165930"/>
            <a:ext cx="3346945" cy="840188"/>
          </a:xfrm>
          <a:prstGeom prst="rect">
            <a:avLst/>
          </a:prstGeom>
          <a:noFill/>
          <a:ln>
            <a:noFill/>
          </a:ln>
        </p:spPr>
        <p:txBody>
          <a:bodyPr spcFirstLastPara="1" wrap="square" lIns="0" tIns="0" rIns="0" bIns="0" anchor="t" anchorCtr="0">
            <a:spAutoFit/>
          </a:bodyPr>
          <a:lstStyle/>
          <a:p>
            <a:pPr marL="0" marR="0" lvl="0" indent="0" algn="l" rtl="0">
              <a:lnSpc>
                <a:spcPct val="103006"/>
              </a:lnSpc>
              <a:spcBef>
                <a:spcPts val="0"/>
              </a:spcBef>
              <a:spcAft>
                <a:spcPts val="0"/>
              </a:spcAft>
              <a:buClr>
                <a:srgbClr val="000000"/>
              </a:buClr>
              <a:buSzPts val="5389"/>
              <a:buFont typeface="Arial"/>
              <a:buNone/>
            </a:pPr>
            <a:r>
              <a:rPr lang="en-US" sz="5389" b="1" i="0" u="none" strike="noStrike" cap="none" dirty="0">
                <a:solidFill>
                  <a:srgbClr val="FFFFFF"/>
                </a:solidFill>
                <a:latin typeface="Helvetica Neue"/>
                <a:ea typeface="Helvetica Neue"/>
                <a:cs typeface="Helvetica Neue"/>
                <a:sym typeface="Helvetica Neue"/>
              </a:rPr>
              <a:t>No Action</a:t>
            </a:r>
            <a:endParaRPr sz="1400" b="0" i="0" u="none" strike="noStrike" cap="none" dirty="0">
              <a:solidFill>
                <a:srgbClr val="000000"/>
              </a:solidFill>
              <a:latin typeface="Arial"/>
              <a:ea typeface="Arial"/>
              <a:cs typeface="Arial"/>
              <a:sym typeface="Arial"/>
            </a:endParaRPr>
          </a:p>
        </p:txBody>
      </p:sp>
      <p:sp>
        <p:nvSpPr>
          <p:cNvPr id="251" name="Google Shape;251;p11"/>
          <p:cNvSpPr txBox="1"/>
          <p:nvPr/>
        </p:nvSpPr>
        <p:spPr>
          <a:xfrm>
            <a:off x="7007298" y="5552797"/>
            <a:ext cx="5538467" cy="670792"/>
          </a:xfrm>
          <a:prstGeom prst="rect">
            <a:avLst/>
          </a:prstGeom>
          <a:noFill/>
          <a:ln>
            <a:noFill/>
          </a:ln>
        </p:spPr>
        <p:txBody>
          <a:bodyPr spcFirstLastPara="1" wrap="square" lIns="0" tIns="0" rIns="0" bIns="0" anchor="t" anchorCtr="0">
            <a:spAutoFit/>
          </a:bodyPr>
          <a:lstStyle/>
          <a:p>
            <a:pPr marL="0" marR="0" lvl="0" indent="0" algn="l" rtl="0">
              <a:lnSpc>
                <a:spcPct val="103000"/>
              </a:lnSpc>
              <a:spcBef>
                <a:spcPts val="0"/>
              </a:spcBef>
              <a:spcAft>
                <a:spcPts val="0"/>
              </a:spcAft>
              <a:buClr>
                <a:srgbClr val="000000"/>
              </a:buClr>
              <a:buSzPts val="2400"/>
              <a:buFont typeface="Arial"/>
              <a:buNone/>
            </a:pPr>
            <a:r>
              <a:rPr lang="en-US" sz="2400" b="1" i="0" u="none" strike="noStrike" cap="none" dirty="0">
                <a:solidFill>
                  <a:srgbClr val="FFFFFF"/>
                </a:solidFill>
                <a:latin typeface="Helvetica Neue"/>
                <a:ea typeface="Helvetica Neue"/>
                <a:cs typeface="Helvetica Neue"/>
                <a:sym typeface="Helvetica Neue"/>
              </a:rPr>
              <a:t>Providers took action to intensify therapy in first 6 months</a:t>
            </a:r>
            <a:endParaRPr sz="1400" b="0" i="0" u="none" strike="noStrike" cap="none" dirty="0">
              <a:solidFill>
                <a:srgbClr val="000000"/>
              </a:solidFill>
              <a:latin typeface="Arial"/>
              <a:ea typeface="Arial"/>
              <a:cs typeface="Arial"/>
              <a:sym typeface="Arial"/>
            </a:endParaRPr>
          </a:p>
        </p:txBody>
      </p:sp>
      <p:sp>
        <p:nvSpPr>
          <p:cNvPr id="252" name="Google Shape;252;p11"/>
          <p:cNvSpPr txBox="1"/>
          <p:nvPr/>
        </p:nvSpPr>
        <p:spPr>
          <a:xfrm>
            <a:off x="7007298" y="7255390"/>
            <a:ext cx="5293147" cy="670792"/>
          </a:xfrm>
          <a:prstGeom prst="rect">
            <a:avLst/>
          </a:prstGeom>
          <a:noFill/>
          <a:ln>
            <a:noFill/>
          </a:ln>
        </p:spPr>
        <p:txBody>
          <a:bodyPr spcFirstLastPara="1" wrap="square" lIns="0" tIns="0" rIns="0" bIns="0" anchor="t" anchorCtr="0">
            <a:spAutoFit/>
          </a:bodyPr>
          <a:lstStyle/>
          <a:p>
            <a:pPr marL="0" marR="0" lvl="0" indent="0" algn="l" rtl="0">
              <a:lnSpc>
                <a:spcPct val="103000"/>
              </a:lnSpc>
              <a:spcBef>
                <a:spcPts val="0"/>
              </a:spcBef>
              <a:spcAft>
                <a:spcPts val="0"/>
              </a:spcAft>
              <a:buClr>
                <a:srgbClr val="000000"/>
              </a:buClr>
              <a:buSzPts val="2400"/>
              <a:buFont typeface="Arial"/>
              <a:buNone/>
            </a:pPr>
            <a:r>
              <a:rPr lang="en-US" sz="2400" b="1" i="0" u="none" strike="noStrike" cap="none" dirty="0">
                <a:solidFill>
                  <a:srgbClr val="FFFFFF"/>
                </a:solidFill>
                <a:latin typeface="Helvetica Neue"/>
                <a:ea typeface="Helvetica Neue"/>
                <a:cs typeface="Helvetica Neue"/>
                <a:sym typeface="Helvetica Neue"/>
              </a:rPr>
              <a:t>Providers did not act to intensify therapy in first 6 months</a:t>
            </a:r>
            <a:endParaRPr sz="1400" b="0" i="0" u="none" strike="noStrike" cap="none" dirty="0">
              <a:solidFill>
                <a:srgbClr val="000000"/>
              </a:solidFill>
              <a:latin typeface="Arial"/>
              <a:ea typeface="Arial"/>
              <a:cs typeface="Arial"/>
              <a:sym typeface="Arial"/>
            </a:endParaRPr>
          </a:p>
        </p:txBody>
      </p:sp>
      <p:sp>
        <p:nvSpPr>
          <p:cNvPr id="253" name="Google Shape;253;p11"/>
          <p:cNvSpPr/>
          <p:nvPr/>
        </p:nvSpPr>
        <p:spPr>
          <a:xfrm rot="5400000">
            <a:off x="6180026" y="5853703"/>
            <a:ext cx="1002093" cy="5742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4" name="Google Shape;254;p11"/>
          <p:cNvSpPr/>
          <p:nvPr/>
        </p:nvSpPr>
        <p:spPr>
          <a:xfrm rot="5400000">
            <a:off x="6199211" y="7476361"/>
            <a:ext cx="1002093" cy="5742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5" name="Google Shape;255;p11"/>
          <p:cNvSpPr txBox="1"/>
          <p:nvPr/>
        </p:nvSpPr>
        <p:spPr>
          <a:xfrm>
            <a:off x="13537674" y="5472325"/>
            <a:ext cx="3823500" cy="2600700"/>
          </a:xfrm>
          <a:prstGeom prst="rect">
            <a:avLst/>
          </a:prstGeom>
          <a:noFill/>
          <a:ln>
            <a:noFill/>
          </a:ln>
        </p:spPr>
        <p:txBody>
          <a:bodyPr spcFirstLastPara="1" wrap="square" lIns="0" tIns="0" rIns="0" bIns="0" anchor="t" anchorCtr="0">
            <a:spAutoFit/>
          </a:bodyPr>
          <a:lstStyle/>
          <a:p>
            <a:pPr marL="0" marR="0" lvl="0" indent="0" algn="l" rtl="0">
              <a:lnSpc>
                <a:spcPct val="102993"/>
              </a:lnSpc>
              <a:spcBef>
                <a:spcPts val="0"/>
              </a:spcBef>
              <a:spcAft>
                <a:spcPts val="0"/>
              </a:spcAft>
              <a:buClr>
                <a:srgbClr val="000000"/>
              </a:buClr>
              <a:buSzPts val="3541"/>
              <a:buFont typeface="Arial"/>
              <a:buNone/>
            </a:pPr>
            <a:r>
              <a:rPr lang="en-US" sz="3300" b="1" i="0" u="none" strike="noStrike" cap="none" dirty="0">
                <a:solidFill>
                  <a:srgbClr val="FFFFFF"/>
                </a:solidFill>
                <a:latin typeface="Helvetica Neue"/>
                <a:ea typeface="Helvetica Neue"/>
                <a:cs typeface="Helvetica Neue"/>
                <a:sym typeface="Helvetica Neue"/>
              </a:rPr>
              <a:t>Diabetes-related outpatient costs were 60% higher when no action taken*.</a:t>
            </a:r>
            <a:endParaRPr sz="3300" b="1"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5" name="Google Shape;265;p12"/>
          <p:cNvSpPr txBox="1"/>
          <p:nvPr/>
        </p:nvSpPr>
        <p:spPr>
          <a:xfrm>
            <a:off x="1028700" y="3755475"/>
            <a:ext cx="10092900" cy="3636765"/>
          </a:xfrm>
          <a:prstGeom prst="rect">
            <a:avLst/>
          </a:prstGeom>
          <a:noFill/>
          <a:ln>
            <a:noFill/>
          </a:ln>
        </p:spPr>
        <p:txBody>
          <a:bodyPr spcFirstLastPara="1" wrap="square" lIns="0" tIns="0" rIns="0" bIns="0" anchor="t" anchorCtr="0">
            <a:spAutoFit/>
          </a:bodyPr>
          <a:lstStyle/>
          <a:p>
            <a:pPr marL="0" marR="0" lvl="0" indent="0" algn="l" rtl="0">
              <a:lnSpc>
                <a:spcPct val="149019"/>
              </a:lnSpc>
              <a:spcBef>
                <a:spcPts val="0"/>
              </a:spcBef>
              <a:spcAft>
                <a:spcPts val="0"/>
              </a:spcAft>
              <a:buClr>
                <a:srgbClr val="000000"/>
              </a:buClr>
              <a:buSzPts val="3264"/>
              <a:buFont typeface="Arial"/>
              <a:buNone/>
            </a:pPr>
            <a:r>
              <a:rPr lang="en-US" sz="3264" b="1" i="0" u="none" strike="noStrike" cap="none" dirty="0">
                <a:solidFill>
                  <a:srgbClr val="000000"/>
                </a:solidFill>
                <a:latin typeface="Helvetica Neue"/>
                <a:ea typeface="Helvetica Neue"/>
                <a:cs typeface="Helvetica Neue"/>
                <a:sym typeface="Helvetica Neue"/>
              </a:rPr>
              <a:t>In Health Economic Modeling </a:t>
            </a:r>
            <a:endParaRPr sz="1400" b="1" i="0" u="none" strike="noStrike" cap="none" dirty="0">
              <a:solidFill>
                <a:srgbClr val="000000"/>
              </a:solidFill>
              <a:latin typeface="Helvetica Neue"/>
              <a:ea typeface="Helvetica Neue"/>
              <a:cs typeface="Helvetica Neue"/>
              <a:sym typeface="Helvetica Neue"/>
            </a:endParaRPr>
          </a:p>
          <a:p>
            <a:pPr marL="704845" marR="0" lvl="1" indent="-352422" algn="l" rtl="0">
              <a:lnSpc>
                <a:spcPct val="115000"/>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Burden of delaying treatment intensification by 1 year in 13.4 million people with type 2 diabetes above target goals (A1C &gt;9%) can result in:</a:t>
            </a:r>
            <a:endParaRPr sz="1400" i="0" u="none" strike="noStrike" cap="none" dirty="0">
              <a:solidFill>
                <a:srgbClr val="000000"/>
              </a:solidFill>
              <a:latin typeface="Helvetica Neue"/>
              <a:ea typeface="Helvetica Neue"/>
              <a:cs typeface="Helvetica Neue"/>
              <a:sym typeface="Helvetica Neue"/>
            </a:endParaRPr>
          </a:p>
          <a:p>
            <a:pPr marL="1162045" marR="0" lvl="2" indent="-352422" algn="l" rtl="0">
              <a:lnSpc>
                <a:spcPct val="115000"/>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Loss of 13,390 life years</a:t>
            </a:r>
            <a:endParaRPr sz="1400" i="0" u="none" strike="noStrike" cap="none" dirty="0">
              <a:solidFill>
                <a:srgbClr val="000000"/>
              </a:solidFill>
              <a:latin typeface="Helvetica Neue"/>
              <a:ea typeface="Helvetica Neue"/>
              <a:cs typeface="Helvetica Neue"/>
              <a:sym typeface="Helvetica Neue"/>
            </a:endParaRPr>
          </a:p>
          <a:p>
            <a:pPr marL="1162045" marR="0" lvl="2" indent="-352422" algn="l" rtl="0">
              <a:lnSpc>
                <a:spcPct val="115000"/>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$7.3 billion USD </a:t>
            </a:r>
            <a:endParaRPr sz="1400" i="0" u="none" strike="noStrike" cap="none" dirty="0">
              <a:solidFill>
                <a:srgbClr val="000000"/>
              </a:solidFill>
              <a:latin typeface="Helvetica Neue"/>
              <a:ea typeface="Helvetica Neue"/>
              <a:cs typeface="Helvetica Neue"/>
              <a:sym typeface="Helvetica Neue"/>
            </a:endParaRPr>
          </a:p>
        </p:txBody>
      </p:sp>
      <p:sp>
        <p:nvSpPr>
          <p:cNvPr id="266" name="Google Shape;266;p12"/>
          <p:cNvSpPr txBox="1"/>
          <p:nvPr/>
        </p:nvSpPr>
        <p:spPr>
          <a:xfrm>
            <a:off x="1014350" y="1500450"/>
            <a:ext cx="11957100" cy="15510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264"/>
              <a:buFont typeface="Arial"/>
              <a:buNone/>
            </a:pPr>
            <a:r>
              <a:rPr lang="en-US" sz="4964" b="1" i="0" u="none" strike="noStrike" cap="none" dirty="0">
                <a:solidFill>
                  <a:srgbClr val="A6192E"/>
                </a:solidFill>
                <a:latin typeface="Helvetica Neue"/>
                <a:ea typeface="Helvetica Neue"/>
                <a:cs typeface="Helvetica Neue"/>
                <a:sym typeface="Helvetica Neue"/>
              </a:rPr>
              <a:t>Delaying Treatment One Year Increases Clinical and Economic Burden</a:t>
            </a:r>
            <a:endParaRPr sz="1100" b="1" i="0" u="none" strike="noStrike" cap="none" dirty="0">
              <a:solidFill>
                <a:srgbClr val="A6192E"/>
              </a:solidFill>
              <a:latin typeface="Helvetica Neue"/>
              <a:ea typeface="Helvetica Neue"/>
              <a:cs typeface="Helvetica Neue"/>
              <a:sym typeface="Helvetica Neue"/>
            </a:endParaRPr>
          </a:p>
        </p:txBody>
      </p:sp>
      <p:sp>
        <p:nvSpPr>
          <p:cNvPr id="267" name="Google Shape;267;p12"/>
          <p:cNvSpPr txBox="1"/>
          <p:nvPr/>
        </p:nvSpPr>
        <p:spPr>
          <a:xfrm>
            <a:off x="1000125" y="8602531"/>
            <a:ext cx="11139600" cy="1539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Ali SN, Dang-Tan T, Valentine WJ, Hansen BB.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mo"/>
                <a:ea typeface="Arimo"/>
                <a:cs typeface="Arimo"/>
                <a:sym typeface="Arimo"/>
              </a:rPr>
              <a:t>Evaluation of the Clinical and Economic Burden of Poor Glycemic Control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mo"/>
                <a:ea typeface="Arimo"/>
                <a:cs typeface="Arimo"/>
                <a:sym typeface="Arimo"/>
              </a:rPr>
              <a:t>Associated with Therapeutic Inertia in Patients with Type 2 Diabetes in the United States.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mo"/>
                <a:ea typeface="Arimo"/>
                <a:cs typeface="Arimo"/>
                <a:sym typeface="Arimo"/>
              </a:rPr>
              <a:t>Advances in therapy. 2020;37:869-882</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mo"/>
              <a:ea typeface="Arimo"/>
              <a:cs typeface="Arimo"/>
              <a:sym typeface="Arimo"/>
            </a:endParaRPr>
          </a:p>
        </p:txBody>
      </p:sp>
      <p:sp>
        <p:nvSpPr>
          <p:cNvPr id="268" name="Google Shape;268;p12"/>
          <p:cNvSpPr/>
          <p:nvPr/>
        </p:nvSpPr>
        <p:spPr>
          <a:xfrm>
            <a:off x="13711325" y="-50"/>
            <a:ext cx="46971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9" name="Google Shape;269;p12"/>
          <p:cNvSpPr/>
          <p:nvPr/>
        </p:nvSpPr>
        <p:spPr>
          <a:xfrm>
            <a:off x="12199689" y="2383734"/>
            <a:ext cx="3176180" cy="3190416"/>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0" name="Google Shape;270;p12"/>
          <p:cNvSpPr/>
          <p:nvPr/>
        </p:nvSpPr>
        <p:spPr>
          <a:xfrm>
            <a:off x="12139691" y="2288484"/>
            <a:ext cx="3288754" cy="3288754"/>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71" name="Google Shape;271;p12"/>
          <p:cNvPicPr preferRelativeResize="0"/>
          <p:nvPr/>
        </p:nvPicPr>
        <p:blipFill rotWithShape="1">
          <a:blip r:embed="rId3">
            <a:alphaModFix/>
          </a:blip>
          <a:srcRect/>
          <a:stretch/>
        </p:blipFill>
        <p:spPr>
          <a:xfrm>
            <a:off x="12298233" y="2489397"/>
            <a:ext cx="2826165" cy="2826165"/>
          </a:xfrm>
          <a:prstGeom prst="rect">
            <a:avLst/>
          </a:prstGeom>
          <a:noFill/>
          <a:ln>
            <a:noFill/>
          </a:ln>
        </p:spPr>
      </p:pic>
      <p:pic>
        <p:nvPicPr>
          <p:cNvPr id="272" name="Google Shape;272;p12"/>
          <p:cNvPicPr preferRelativeResize="0"/>
          <p:nvPr/>
        </p:nvPicPr>
        <p:blipFill rotWithShape="1">
          <a:blip r:embed="rId4">
            <a:alphaModFix/>
          </a:blip>
          <a:srcRect b="6262"/>
          <a:stretch/>
        </p:blipFill>
        <p:spPr>
          <a:xfrm>
            <a:off x="14037117" y="8878413"/>
            <a:ext cx="3550254" cy="774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3"/>
          <p:cNvPicPr preferRelativeResize="0"/>
          <p:nvPr/>
        </p:nvPicPr>
        <p:blipFill rotWithShape="1">
          <a:blip r:embed="rId3">
            <a:alphaModFix/>
          </a:blip>
          <a:srcRect l="27813" t="14216" r="10469" b="24114"/>
          <a:stretch/>
        </p:blipFill>
        <p:spPr>
          <a:xfrm>
            <a:off x="0" y="0"/>
            <a:ext cx="18288000" cy="10287000"/>
          </a:xfrm>
          <a:prstGeom prst="rect">
            <a:avLst/>
          </a:prstGeom>
          <a:noFill/>
          <a:ln>
            <a:noFill/>
          </a:ln>
        </p:spPr>
      </p:pic>
      <p:sp>
        <p:nvSpPr>
          <p:cNvPr id="282" name="Google Shape;282;p13"/>
          <p:cNvSpPr/>
          <p:nvPr/>
        </p:nvSpPr>
        <p:spPr>
          <a:xfrm>
            <a:off x="-220008" y="0"/>
            <a:ext cx="18508008" cy="276538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p13"/>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13"/>
          <p:cNvSpPr/>
          <p:nvPr/>
        </p:nvSpPr>
        <p:spPr>
          <a:xfrm>
            <a:off x="790575" y="4366535"/>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5" name="Google Shape;285;p13"/>
          <p:cNvSpPr/>
          <p:nvPr/>
        </p:nvSpPr>
        <p:spPr>
          <a:xfrm>
            <a:off x="1622376" y="3723941"/>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13"/>
          <p:cNvSpPr/>
          <p:nvPr/>
        </p:nvSpPr>
        <p:spPr>
          <a:xfrm>
            <a:off x="4187643" y="4366535"/>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7" name="Google Shape;287;p13"/>
          <p:cNvSpPr/>
          <p:nvPr/>
        </p:nvSpPr>
        <p:spPr>
          <a:xfrm>
            <a:off x="5019444" y="3723941"/>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13"/>
          <p:cNvSpPr/>
          <p:nvPr/>
        </p:nvSpPr>
        <p:spPr>
          <a:xfrm>
            <a:off x="7564685" y="4366535"/>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9" name="Google Shape;289;p13"/>
          <p:cNvSpPr/>
          <p:nvPr/>
        </p:nvSpPr>
        <p:spPr>
          <a:xfrm>
            <a:off x="8396486" y="3723941"/>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0" name="Google Shape;290;p13"/>
          <p:cNvSpPr/>
          <p:nvPr/>
        </p:nvSpPr>
        <p:spPr>
          <a:xfrm>
            <a:off x="10930440" y="4366535"/>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1" name="Google Shape;291;p13"/>
          <p:cNvSpPr/>
          <p:nvPr/>
        </p:nvSpPr>
        <p:spPr>
          <a:xfrm>
            <a:off x="11762241" y="3723941"/>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2" name="Google Shape;292;p13"/>
          <p:cNvSpPr/>
          <p:nvPr/>
        </p:nvSpPr>
        <p:spPr>
          <a:xfrm>
            <a:off x="14303540" y="4366535"/>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p13"/>
          <p:cNvSpPr/>
          <p:nvPr/>
        </p:nvSpPr>
        <p:spPr>
          <a:xfrm>
            <a:off x="15135341" y="3723941"/>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4" name="Google Shape;294;p13"/>
          <p:cNvSpPr txBox="1"/>
          <p:nvPr/>
        </p:nvSpPr>
        <p:spPr>
          <a:xfrm>
            <a:off x="1164458" y="5349501"/>
            <a:ext cx="2446120" cy="1898869"/>
          </a:xfrm>
          <a:prstGeom prst="rect">
            <a:avLst/>
          </a:prstGeom>
          <a:noFill/>
          <a:ln>
            <a:noFill/>
          </a:ln>
        </p:spPr>
        <p:txBody>
          <a:bodyPr spcFirstLastPara="1" wrap="square" lIns="0" tIns="0" rIns="0" bIns="0" anchor="t" anchorCtr="0">
            <a:spAutoFit/>
          </a:bodyPr>
          <a:lstStyle/>
          <a:p>
            <a:pPr marL="0" marR="0" lvl="0" indent="0" algn="ctr" rtl="0">
              <a:lnSpc>
                <a:spcPct val="148995"/>
              </a:lnSpc>
              <a:spcBef>
                <a:spcPts val="0"/>
              </a:spcBef>
              <a:spcAft>
                <a:spcPts val="0"/>
              </a:spcAft>
              <a:buClr>
                <a:srgbClr val="000000"/>
              </a:buClr>
              <a:buSzPts val="2490"/>
              <a:buFont typeface="Arial"/>
              <a:buNone/>
            </a:pPr>
            <a:r>
              <a:rPr lang="en-US" sz="2490" b="1" i="0" u="none" strike="noStrike" cap="none" dirty="0">
                <a:solidFill>
                  <a:srgbClr val="FFFFFF"/>
                </a:solidFill>
                <a:latin typeface="Helvetica Neue"/>
                <a:ea typeface="Helvetica Neue"/>
                <a:cs typeface="Helvetica Neue"/>
                <a:sym typeface="Helvetica Neue"/>
              </a:rPr>
              <a:t>Lower </a:t>
            </a:r>
            <a:endParaRPr sz="1400" b="0" i="0" u="none" strike="noStrike" cap="none" dirty="0">
              <a:solidFill>
                <a:srgbClr val="000000"/>
              </a:solidFill>
              <a:latin typeface="Arial"/>
              <a:ea typeface="Arial"/>
              <a:cs typeface="Arial"/>
              <a:sym typeface="Arial"/>
            </a:endParaRPr>
          </a:p>
          <a:p>
            <a:pPr marL="0" marR="0" lvl="0" indent="0" algn="ctr" rtl="0">
              <a:lnSpc>
                <a:spcPct val="148995"/>
              </a:lnSpc>
              <a:spcBef>
                <a:spcPts val="0"/>
              </a:spcBef>
              <a:spcAft>
                <a:spcPts val="0"/>
              </a:spcAft>
              <a:buClr>
                <a:srgbClr val="000000"/>
              </a:buClr>
              <a:buSzPts val="2490"/>
              <a:buFont typeface="Arial"/>
              <a:buNone/>
            </a:pPr>
            <a:r>
              <a:rPr lang="en-US" sz="2490" b="1" i="0" u="none" strike="noStrike" cap="none" dirty="0">
                <a:solidFill>
                  <a:srgbClr val="FFFFFF"/>
                </a:solidFill>
                <a:latin typeface="Helvetica Neue"/>
                <a:ea typeface="Helvetica Neue"/>
                <a:cs typeface="Helvetica Neue"/>
                <a:sym typeface="Helvetica Neue"/>
              </a:rPr>
              <a:t>A1C &amp; glycemic burden </a:t>
            </a:r>
            <a:endParaRPr sz="1400" b="0" i="0" u="none" strike="noStrike" cap="none" dirty="0">
              <a:solidFill>
                <a:srgbClr val="000000"/>
              </a:solidFill>
              <a:latin typeface="Arial"/>
              <a:ea typeface="Arial"/>
              <a:cs typeface="Arial"/>
              <a:sym typeface="Arial"/>
            </a:endParaRPr>
          </a:p>
          <a:p>
            <a:pPr marL="0" marR="0" lvl="0" indent="0" algn="ctr" rtl="0">
              <a:lnSpc>
                <a:spcPct val="148995"/>
              </a:lnSpc>
              <a:spcBef>
                <a:spcPts val="0"/>
              </a:spcBef>
              <a:spcAft>
                <a:spcPts val="0"/>
              </a:spcAft>
              <a:buClr>
                <a:srgbClr val="000000"/>
              </a:buClr>
              <a:buSzPts val="2490"/>
              <a:buFont typeface="Arial"/>
              <a:buNone/>
            </a:pPr>
            <a:endParaRPr sz="2490" b="1" i="0" u="none" strike="noStrike" cap="none" dirty="0">
              <a:solidFill>
                <a:srgbClr val="FFFFFF"/>
              </a:solidFill>
              <a:latin typeface="Helvetica Neue"/>
              <a:ea typeface="Helvetica Neue"/>
              <a:cs typeface="Helvetica Neue"/>
              <a:sym typeface="Helvetica Neue"/>
            </a:endParaRPr>
          </a:p>
        </p:txBody>
      </p:sp>
      <p:sp>
        <p:nvSpPr>
          <p:cNvPr id="295" name="Google Shape;295;p13"/>
          <p:cNvSpPr txBox="1"/>
          <p:nvPr/>
        </p:nvSpPr>
        <p:spPr>
          <a:xfrm>
            <a:off x="1028700" y="1660803"/>
            <a:ext cx="16230600" cy="1298552"/>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Achieving Early Glycemic Control Benefits: </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296" name="Google Shape;296;p13"/>
          <p:cNvSpPr txBox="1"/>
          <p:nvPr/>
        </p:nvSpPr>
        <p:spPr>
          <a:xfrm>
            <a:off x="802015" y="8427300"/>
            <a:ext cx="16463963" cy="1623901"/>
          </a:xfrm>
          <a:prstGeom prst="rect">
            <a:avLst/>
          </a:prstGeom>
          <a:noFill/>
          <a:ln>
            <a:noFill/>
          </a:ln>
        </p:spPr>
        <p:txBody>
          <a:bodyPr spcFirstLastPara="1" wrap="square" lIns="0" tIns="0" rIns="0" bIns="0" anchor="t" anchorCtr="0">
            <a:spAutoFit/>
          </a:bodyPr>
          <a:lstStyle/>
          <a:p>
            <a:pPr marL="305985" marR="0" lvl="1" indent="-152992" algn="just" rtl="0">
              <a:lnSpc>
                <a:spcPct val="128016"/>
              </a:lnSpc>
              <a:spcBef>
                <a:spcPts val="0"/>
              </a:spcBef>
              <a:spcAft>
                <a:spcPts val="0"/>
              </a:spcAft>
              <a:buClr>
                <a:srgbClr val="000000"/>
              </a:buClr>
              <a:buSzPts val="1417"/>
              <a:buFont typeface="Arial"/>
              <a:buChar char="•"/>
            </a:pPr>
            <a:r>
              <a:rPr lang="en-US" sz="1417" b="0" i="0" u="none" strike="noStrike" cap="none" dirty="0">
                <a:solidFill>
                  <a:srgbClr val="000000"/>
                </a:solidFill>
                <a:latin typeface="Helvetica Neue"/>
                <a:ea typeface="Helvetica Neue"/>
                <a:cs typeface="Helvetica Neue"/>
                <a:sym typeface="Helvetica Neue"/>
              </a:rPr>
              <a:t>M Abdul-Ghani, C Puckett, et al. Initial combination therapy with metformin, pioglitazone and exenatide is more effective than sequential add-on ther</a:t>
            </a:r>
            <a:r>
              <a:rPr lang="en-US" sz="1417" b="0" i="0" u="none" strike="noStrike" cap="none" dirty="0">
                <a:solidFill>
                  <a:srgbClr val="000000"/>
                </a:solidFill>
                <a:latin typeface="Arimo"/>
                <a:ea typeface="Arimo"/>
                <a:cs typeface="Arimo"/>
                <a:sym typeface="Arimo"/>
              </a:rPr>
              <a:t>apy in subjects with new-onset diabetes. Results from the efficacy and durability of initial combination therapy for type 2 diabetes (EDICT): a randomized trial. Diabetes Obes Metab 2015; 17: 268–275.</a:t>
            </a:r>
            <a:endParaRPr sz="1400" b="0" i="0" u="none" strike="noStrike" cap="none" dirty="0">
              <a:solidFill>
                <a:srgbClr val="000000"/>
              </a:solidFill>
              <a:latin typeface="Arial"/>
              <a:ea typeface="Arial"/>
              <a:cs typeface="Arial"/>
              <a:sym typeface="Arial"/>
            </a:endParaRPr>
          </a:p>
          <a:p>
            <a:pPr marL="305985" marR="0" lvl="1" indent="-152992" algn="just" rtl="0">
              <a:lnSpc>
                <a:spcPct val="128016"/>
              </a:lnSpc>
              <a:spcBef>
                <a:spcPts val="0"/>
              </a:spcBef>
              <a:spcAft>
                <a:spcPts val="0"/>
              </a:spcAft>
              <a:buClr>
                <a:srgbClr val="000000"/>
              </a:buClr>
              <a:buSzPts val="1417"/>
              <a:buFont typeface="Arial"/>
              <a:buChar char="•"/>
            </a:pPr>
            <a:r>
              <a:rPr lang="en-US" sz="1417" b="0" i="0" u="none" strike="noStrike" cap="none" dirty="0">
                <a:solidFill>
                  <a:srgbClr val="000000"/>
                </a:solidFill>
                <a:latin typeface="Arimo"/>
                <a:ea typeface="Arimo"/>
                <a:cs typeface="Arimo"/>
                <a:sym typeface="Arimo"/>
              </a:rPr>
              <a:t>D Mauricio, L Meneghini, et al. Change in insulin dose and HbA1c by geographical region—results from the diabetes unmet need with basal insulin evaluation (DUNE) Study. Diabetes 2018; 67(Suppl. 1). DOI: 10.2337/db18-1037-P.</a:t>
            </a:r>
            <a:endParaRPr sz="1400" b="0" i="0" u="none" strike="noStrike" cap="none" dirty="0">
              <a:solidFill>
                <a:srgbClr val="000000"/>
              </a:solidFill>
              <a:latin typeface="Arial"/>
              <a:ea typeface="Arial"/>
              <a:cs typeface="Arial"/>
              <a:sym typeface="Arial"/>
            </a:endParaRPr>
          </a:p>
          <a:p>
            <a:pPr marL="305985" marR="0" lvl="1" indent="-152992" algn="just" rtl="0">
              <a:lnSpc>
                <a:spcPct val="128016"/>
              </a:lnSpc>
              <a:spcBef>
                <a:spcPts val="0"/>
              </a:spcBef>
              <a:spcAft>
                <a:spcPts val="0"/>
              </a:spcAft>
              <a:buClr>
                <a:srgbClr val="000000"/>
              </a:buClr>
              <a:buSzPts val="1417"/>
              <a:buFont typeface="Arial"/>
              <a:buChar char="•"/>
            </a:pPr>
            <a:r>
              <a:rPr lang="en-US" sz="1417" b="0" i="0" u="none" strike="noStrike" cap="none" dirty="0">
                <a:solidFill>
                  <a:srgbClr val="000000"/>
                </a:solidFill>
                <a:latin typeface="Arimo"/>
                <a:ea typeface="Arimo"/>
                <a:cs typeface="Arimo"/>
                <a:sym typeface="Arimo"/>
              </a:rPr>
              <a:t>U Desai, NY Kirson et al. Time to treatment intensification after monotherapy failure and its association with subsequent glycemic control among 93,515 patients with type 2 diabetes. Diabetes Care 2018; 41: 2096–2104.</a:t>
            </a:r>
            <a:endParaRPr sz="1400" b="0" i="0" u="none" strike="noStrike" cap="none" dirty="0">
              <a:solidFill>
                <a:srgbClr val="000000"/>
              </a:solidFill>
              <a:latin typeface="Arial"/>
              <a:ea typeface="Arial"/>
              <a:cs typeface="Arial"/>
              <a:sym typeface="Arial"/>
            </a:endParaRPr>
          </a:p>
          <a:p>
            <a:pPr marL="0" marR="0" lvl="0" indent="0" algn="just" rtl="0">
              <a:lnSpc>
                <a:spcPct val="128016"/>
              </a:lnSpc>
              <a:spcBef>
                <a:spcPts val="0"/>
              </a:spcBef>
              <a:spcAft>
                <a:spcPts val="0"/>
              </a:spcAft>
              <a:buClr>
                <a:srgbClr val="000000"/>
              </a:buClr>
              <a:buSzPts val="1417"/>
              <a:buFont typeface="Arial"/>
              <a:buNone/>
            </a:pPr>
            <a:endParaRPr sz="1417" b="0" i="0" u="none" strike="noStrike" cap="none" dirty="0">
              <a:solidFill>
                <a:srgbClr val="000000"/>
              </a:solidFill>
              <a:latin typeface="Arimo"/>
              <a:ea typeface="Arimo"/>
              <a:cs typeface="Arimo"/>
              <a:sym typeface="Arimo"/>
            </a:endParaRPr>
          </a:p>
        </p:txBody>
      </p:sp>
      <p:sp>
        <p:nvSpPr>
          <p:cNvPr id="297" name="Google Shape;297;p13"/>
          <p:cNvSpPr txBox="1"/>
          <p:nvPr/>
        </p:nvSpPr>
        <p:spPr>
          <a:xfrm>
            <a:off x="4561525" y="5349501"/>
            <a:ext cx="2446120" cy="2365557"/>
          </a:xfrm>
          <a:prstGeom prst="rect">
            <a:avLst/>
          </a:prstGeom>
          <a:noFill/>
          <a:ln>
            <a:noFill/>
          </a:ln>
        </p:spPr>
        <p:txBody>
          <a:bodyPr spcFirstLastPara="1" wrap="square" lIns="0" tIns="0" rIns="0" bIns="0" anchor="t" anchorCtr="0">
            <a:spAutoFit/>
          </a:bodyPr>
          <a:lstStyle/>
          <a:p>
            <a:pPr marL="0" marR="0" lvl="0" indent="0" algn="ctr" rtl="0">
              <a:lnSpc>
                <a:spcPct val="148995"/>
              </a:lnSpc>
              <a:spcBef>
                <a:spcPts val="0"/>
              </a:spcBef>
              <a:spcAft>
                <a:spcPts val="0"/>
              </a:spcAft>
              <a:buClr>
                <a:srgbClr val="000000"/>
              </a:buClr>
              <a:buSzPts val="2490"/>
              <a:buFont typeface="Arial"/>
              <a:buNone/>
            </a:pPr>
            <a:r>
              <a:rPr lang="en-US" sz="2490" b="1" i="0" u="none" strike="noStrike" cap="none" dirty="0">
                <a:solidFill>
                  <a:srgbClr val="FFFFFF"/>
                </a:solidFill>
                <a:latin typeface="Helvetica Neue"/>
                <a:ea typeface="Helvetica Neue"/>
                <a:cs typeface="Helvetica Neue"/>
                <a:sym typeface="Helvetica Neue"/>
              </a:rPr>
              <a:t>Better maintenance of A1C control over time</a:t>
            </a:r>
            <a:endParaRPr sz="1400" b="0" i="0" u="none" strike="noStrike" cap="none" dirty="0">
              <a:solidFill>
                <a:srgbClr val="000000"/>
              </a:solidFill>
              <a:latin typeface="Arial"/>
              <a:ea typeface="Arial"/>
              <a:cs typeface="Arial"/>
              <a:sym typeface="Arial"/>
            </a:endParaRPr>
          </a:p>
          <a:p>
            <a:pPr marL="0" marR="0" lvl="0" indent="0" algn="ctr" rtl="0">
              <a:lnSpc>
                <a:spcPct val="148995"/>
              </a:lnSpc>
              <a:spcBef>
                <a:spcPts val="0"/>
              </a:spcBef>
              <a:spcAft>
                <a:spcPts val="0"/>
              </a:spcAft>
              <a:buClr>
                <a:srgbClr val="000000"/>
              </a:buClr>
              <a:buSzPts val="2490"/>
              <a:buFont typeface="Arial"/>
              <a:buNone/>
            </a:pPr>
            <a:endParaRPr sz="2490" b="1" i="0" u="none" strike="noStrike" cap="none" dirty="0">
              <a:solidFill>
                <a:srgbClr val="FFFFFF"/>
              </a:solidFill>
              <a:latin typeface="Helvetica Neue"/>
              <a:ea typeface="Helvetica Neue"/>
              <a:cs typeface="Helvetica Neue"/>
              <a:sym typeface="Helvetica Neue"/>
            </a:endParaRPr>
          </a:p>
        </p:txBody>
      </p:sp>
      <p:sp>
        <p:nvSpPr>
          <p:cNvPr id="298" name="Google Shape;298;p13"/>
          <p:cNvSpPr txBox="1"/>
          <p:nvPr/>
        </p:nvSpPr>
        <p:spPr>
          <a:xfrm>
            <a:off x="7938568" y="5349501"/>
            <a:ext cx="2446120" cy="1432182"/>
          </a:xfrm>
          <a:prstGeom prst="rect">
            <a:avLst/>
          </a:prstGeom>
          <a:noFill/>
          <a:ln>
            <a:noFill/>
          </a:ln>
        </p:spPr>
        <p:txBody>
          <a:bodyPr spcFirstLastPara="1" wrap="square" lIns="0" tIns="0" rIns="0" bIns="0" anchor="t" anchorCtr="0">
            <a:spAutoFit/>
          </a:bodyPr>
          <a:lstStyle/>
          <a:p>
            <a:pPr marL="0" marR="0" lvl="0" indent="0" algn="ctr" rtl="0">
              <a:lnSpc>
                <a:spcPct val="148995"/>
              </a:lnSpc>
              <a:spcBef>
                <a:spcPts val="0"/>
              </a:spcBef>
              <a:spcAft>
                <a:spcPts val="0"/>
              </a:spcAft>
              <a:buClr>
                <a:srgbClr val="000000"/>
              </a:buClr>
              <a:buSzPts val="2490"/>
              <a:buFont typeface="Arial"/>
              <a:buNone/>
            </a:pPr>
            <a:r>
              <a:rPr lang="en-US" sz="2490" b="1" i="0" u="none" strike="noStrike" cap="none" dirty="0">
                <a:solidFill>
                  <a:srgbClr val="FFFFFF"/>
                </a:solidFill>
                <a:latin typeface="Helvetica Neue"/>
                <a:ea typeface="Helvetica Neue"/>
                <a:cs typeface="Helvetica Neue"/>
                <a:sym typeface="Helvetica Neue"/>
              </a:rPr>
              <a:t>Better long-term health outcomes </a:t>
            </a:r>
            <a:endParaRPr sz="1400" b="0" i="0" u="none" strike="noStrike" cap="none" dirty="0">
              <a:solidFill>
                <a:srgbClr val="000000"/>
              </a:solidFill>
              <a:latin typeface="Arial"/>
              <a:ea typeface="Arial"/>
              <a:cs typeface="Arial"/>
              <a:sym typeface="Arial"/>
            </a:endParaRPr>
          </a:p>
        </p:txBody>
      </p:sp>
      <p:sp>
        <p:nvSpPr>
          <p:cNvPr id="299" name="Google Shape;299;p13"/>
          <p:cNvSpPr txBox="1"/>
          <p:nvPr/>
        </p:nvSpPr>
        <p:spPr>
          <a:xfrm>
            <a:off x="11304323" y="5349501"/>
            <a:ext cx="2446120" cy="2854628"/>
          </a:xfrm>
          <a:prstGeom prst="rect">
            <a:avLst/>
          </a:prstGeom>
          <a:noFill/>
          <a:ln>
            <a:noFill/>
          </a:ln>
        </p:spPr>
        <p:txBody>
          <a:bodyPr spcFirstLastPara="1" wrap="square" lIns="0" tIns="0" rIns="0" bIns="0" anchor="t" anchorCtr="0">
            <a:spAutoFit/>
          </a:bodyPr>
          <a:lstStyle/>
          <a:p>
            <a:pPr marL="0" marR="0" lvl="0" indent="0" algn="ctr" rtl="0">
              <a:lnSpc>
                <a:spcPct val="148995"/>
              </a:lnSpc>
              <a:spcBef>
                <a:spcPts val="0"/>
              </a:spcBef>
              <a:spcAft>
                <a:spcPts val="0"/>
              </a:spcAft>
              <a:buClr>
                <a:srgbClr val="000000"/>
              </a:buClr>
              <a:buSzPts val="2490"/>
              <a:buFont typeface="Arial"/>
              <a:buNone/>
            </a:pPr>
            <a:r>
              <a:rPr lang="en-US" sz="2490" b="1" i="0" u="none" strike="noStrike" cap="none" dirty="0">
                <a:solidFill>
                  <a:srgbClr val="FFFFFF"/>
                </a:solidFill>
                <a:latin typeface="Helvetica Neue"/>
                <a:ea typeface="Helvetica Neue"/>
                <a:cs typeface="Helvetica Neue"/>
                <a:sym typeface="Helvetica Neue"/>
              </a:rPr>
              <a:t>Lower risk of microvascular &amp; macrovascular complications.</a:t>
            </a:r>
            <a:endParaRPr sz="1400" b="0" i="0" u="none" strike="noStrike" cap="none" dirty="0">
              <a:solidFill>
                <a:srgbClr val="000000"/>
              </a:solidFill>
              <a:latin typeface="Arial"/>
              <a:ea typeface="Arial"/>
              <a:cs typeface="Arial"/>
              <a:sym typeface="Arial"/>
            </a:endParaRPr>
          </a:p>
          <a:p>
            <a:pPr marL="0" marR="0" lvl="0" indent="0" algn="ctr" rtl="0">
              <a:lnSpc>
                <a:spcPct val="148995"/>
              </a:lnSpc>
              <a:spcBef>
                <a:spcPts val="0"/>
              </a:spcBef>
              <a:spcAft>
                <a:spcPts val="0"/>
              </a:spcAft>
              <a:buClr>
                <a:srgbClr val="000000"/>
              </a:buClr>
              <a:buSzPts val="2490"/>
              <a:buFont typeface="Arial"/>
              <a:buNone/>
            </a:pPr>
            <a:endParaRPr sz="2490" b="1" i="0" u="none" strike="noStrike" cap="none" dirty="0">
              <a:solidFill>
                <a:srgbClr val="FFFFFF"/>
              </a:solidFill>
              <a:latin typeface="Helvetica Neue"/>
              <a:ea typeface="Helvetica Neue"/>
              <a:cs typeface="Helvetica Neue"/>
              <a:sym typeface="Helvetica Neue"/>
            </a:endParaRPr>
          </a:p>
        </p:txBody>
      </p:sp>
      <p:pic>
        <p:nvPicPr>
          <p:cNvPr id="300" name="Google Shape;300;p13"/>
          <p:cNvPicPr preferRelativeResize="0"/>
          <p:nvPr/>
        </p:nvPicPr>
        <p:blipFill rotWithShape="1">
          <a:blip r:embed="rId4">
            <a:alphaModFix/>
          </a:blip>
          <a:srcRect/>
          <a:stretch/>
        </p:blipFill>
        <p:spPr>
          <a:xfrm>
            <a:off x="1873436" y="4114752"/>
            <a:ext cx="922679" cy="668943"/>
          </a:xfrm>
          <a:prstGeom prst="rect">
            <a:avLst/>
          </a:prstGeom>
          <a:noFill/>
          <a:ln>
            <a:noFill/>
          </a:ln>
        </p:spPr>
      </p:pic>
      <p:sp>
        <p:nvSpPr>
          <p:cNvPr id="301" name="Google Shape;301;p13"/>
          <p:cNvSpPr txBox="1"/>
          <p:nvPr/>
        </p:nvSpPr>
        <p:spPr>
          <a:xfrm>
            <a:off x="14677422" y="5349501"/>
            <a:ext cx="2446120" cy="1141851"/>
          </a:xfrm>
          <a:prstGeom prst="rect">
            <a:avLst/>
          </a:prstGeom>
          <a:noFill/>
          <a:ln>
            <a:noFill/>
          </a:ln>
        </p:spPr>
        <p:txBody>
          <a:bodyPr spcFirstLastPara="1" wrap="square" lIns="0" tIns="0" rIns="0" bIns="0" anchor="t" anchorCtr="0">
            <a:spAutoFit/>
          </a:bodyPr>
          <a:lstStyle/>
          <a:p>
            <a:pPr marL="0" marR="0" lvl="0" indent="0" algn="ctr" rtl="0">
              <a:lnSpc>
                <a:spcPct val="148995"/>
              </a:lnSpc>
              <a:spcBef>
                <a:spcPts val="0"/>
              </a:spcBef>
              <a:spcAft>
                <a:spcPts val="0"/>
              </a:spcAft>
              <a:buClr>
                <a:srgbClr val="000000"/>
              </a:buClr>
              <a:buSzPts val="2490"/>
              <a:buFont typeface="Arial"/>
              <a:buNone/>
            </a:pPr>
            <a:r>
              <a:rPr lang="en-US" sz="2490" b="1" i="0" u="none" strike="noStrike" cap="none" dirty="0">
                <a:solidFill>
                  <a:srgbClr val="FFFFFF"/>
                </a:solidFill>
                <a:latin typeface="Helvetica Neue"/>
                <a:ea typeface="Helvetica Neue"/>
                <a:cs typeface="Helvetica Neue"/>
                <a:sym typeface="Helvetica Neue"/>
              </a:rPr>
              <a:t>Economic benefits</a:t>
            </a:r>
            <a:endParaRPr sz="1400" b="0" i="0" u="none" strike="noStrike" cap="none" dirty="0">
              <a:solidFill>
                <a:srgbClr val="000000"/>
              </a:solidFill>
              <a:latin typeface="Arial"/>
              <a:ea typeface="Arial"/>
              <a:cs typeface="Arial"/>
              <a:sym typeface="Arial"/>
            </a:endParaRPr>
          </a:p>
        </p:txBody>
      </p:sp>
      <p:pic>
        <p:nvPicPr>
          <p:cNvPr id="302" name="Google Shape;302;p13"/>
          <p:cNvPicPr preferRelativeResize="0"/>
          <p:nvPr/>
        </p:nvPicPr>
        <p:blipFill rotWithShape="1">
          <a:blip r:embed="rId4">
            <a:alphaModFix/>
          </a:blip>
          <a:srcRect/>
          <a:stretch/>
        </p:blipFill>
        <p:spPr>
          <a:xfrm>
            <a:off x="5280149" y="4114752"/>
            <a:ext cx="922679" cy="668943"/>
          </a:xfrm>
          <a:prstGeom prst="rect">
            <a:avLst/>
          </a:prstGeom>
          <a:noFill/>
          <a:ln>
            <a:noFill/>
          </a:ln>
        </p:spPr>
      </p:pic>
      <p:pic>
        <p:nvPicPr>
          <p:cNvPr id="303" name="Google Shape;303;p13"/>
          <p:cNvPicPr preferRelativeResize="0"/>
          <p:nvPr/>
        </p:nvPicPr>
        <p:blipFill rotWithShape="1">
          <a:blip r:embed="rId4">
            <a:alphaModFix/>
          </a:blip>
          <a:srcRect/>
          <a:stretch/>
        </p:blipFill>
        <p:spPr>
          <a:xfrm>
            <a:off x="8657192" y="4114752"/>
            <a:ext cx="922679" cy="668943"/>
          </a:xfrm>
          <a:prstGeom prst="rect">
            <a:avLst/>
          </a:prstGeom>
          <a:noFill/>
          <a:ln>
            <a:noFill/>
          </a:ln>
        </p:spPr>
      </p:pic>
      <p:pic>
        <p:nvPicPr>
          <p:cNvPr id="304" name="Google Shape;304;p13"/>
          <p:cNvPicPr preferRelativeResize="0"/>
          <p:nvPr/>
        </p:nvPicPr>
        <p:blipFill rotWithShape="1">
          <a:blip r:embed="rId4">
            <a:alphaModFix/>
          </a:blip>
          <a:srcRect/>
          <a:stretch/>
        </p:blipFill>
        <p:spPr>
          <a:xfrm>
            <a:off x="12066043" y="4114752"/>
            <a:ext cx="922679" cy="668943"/>
          </a:xfrm>
          <a:prstGeom prst="rect">
            <a:avLst/>
          </a:prstGeom>
          <a:noFill/>
          <a:ln>
            <a:noFill/>
          </a:ln>
        </p:spPr>
      </p:pic>
      <p:pic>
        <p:nvPicPr>
          <p:cNvPr id="305" name="Google Shape;305;p13"/>
          <p:cNvPicPr preferRelativeResize="0"/>
          <p:nvPr/>
        </p:nvPicPr>
        <p:blipFill rotWithShape="1">
          <a:blip r:embed="rId4">
            <a:alphaModFix/>
          </a:blip>
          <a:srcRect/>
          <a:stretch/>
        </p:blipFill>
        <p:spPr>
          <a:xfrm>
            <a:off x="15396046" y="4114752"/>
            <a:ext cx="922679" cy="6689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p:nvPr/>
        </p:nvSpPr>
        <p:spPr>
          <a:xfrm>
            <a:off x="-220008" y="0"/>
            <a:ext cx="18508008" cy="276538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5" name="Google Shape;315;p14"/>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16" name="Google Shape;316;p14"/>
          <p:cNvPicPr preferRelativeResize="0"/>
          <p:nvPr/>
        </p:nvPicPr>
        <p:blipFill rotWithShape="1">
          <a:blip r:embed="rId3">
            <a:alphaModFix/>
          </a:blip>
          <a:srcRect t="22206"/>
          <a:stretch/>
        </p:blipFill>
        <p:spPr>
          <a:xfrm>
            <a:off x="572412" y="3109271"/>
            <a:ext cx="15824654" cy="6924711"/>
          </a:xfrm>
          <a:prstGeom prst="rect">
            <a:avLst/>
          </a:prstGeom>
          <a:noFill/>
          <a:ln>
            <a:noFill/>
          </a:ln>
        </p:spPr>
      </p:pic>
      <p:sp>
        <p:nvSpPr>
          <p:cNvPr id="317" name="Google Shape;317;p14"/>
          <p:cNvSpPr txBox="1"/>
          <p:nvPr/>
        </p:nvSpPr>
        <p:spPr>
          <a:xfrm>
            <a:off x="1028700" y="1651278"/>
            <a:ext cx="16230600" cy="1637115"/>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164"/>
              <a:buFont typeface="Arial"/>
              <a:buNone/>
            </a:pPr>
            <a:r>
              <a:rPr lang="en-US" sz="5164" b="1" i="0" u="none" strike="noStrike" cap="none" dirty="0">
                <a:solidFill>
                  <a:srgbClr val="000000"/>
                </a:solidFill>
                <a:latin typeface="Helvetica Neue"/>
                <a:ea typeface="Helvetica Neue"/>
                <a:cs typeface="Helvetica Neue"/>
                <a:sym typeface="Helvetica Neue"/>
              </a:rPr>
              <a:t>What Stakeholders Say is Needed to </a:t>
            </a:r>
            <a:r>
              <a:rPr lang="en-US" sz="5164" b="1" i="0" u="none" strike="noStrike" cap="none" dirty="0">
                <a:solidFill>
                  <a:srgbClr val="A6192E"/>
                </a:solidFill>
                <a:latin typeface="Helvetica Neue"/>
                <a:ea typeface="Helvetica Neue"/>
                <a:cs typeface="Helvetica Neue"/>
                <a:sym typeface="Helvetica Neue"/>
              </a:rPr>
              <a:t>Reduce</a:t>
            </a:r>
            <a:r>
              <a:rPr lang="en-US" sz="5164" b="1" i="0" u="none" strike="noStrike" cap="none" dirty="0">
                <a:solidFill>
                  <a:srgbClr val="000000"/>
                </a:solidFill>
                <a:latin typeface="Helvetica Neue"/>
                <a:ea typeface="Helvetica Neue"/>
                <a:cs typeface="Helvetica Neue"/>
                <a:sym typeface="Helvetica Neue"/>
              </a:rPr>
              <a:t> Therapeutic Inertia</a:t>
            </a:r>
            <a:endParaRPr sz="1400" b="0" i="0" u="none" strike="noStrike" cap="none" dirty="0">
              <a:solidFill>
                <a:srgbClr val="000000"/>
              </a:solidFill>
              <a:latin typeface="Arial"/>
              <a:ea typeface="Arial"/>
              <a:cs typeface="Arial"/>
              <a:sym typeface="Arial"/>
            </a:endParaRPr>
          </a:p>
        </p:txBody>
      </p:sp>
      <p:pic>
        <p:nvPicPr>
          <p:cNvPr id="318" name="Google Shape;318;p14"/>
          <p:cNvPicPr preferRelativeResize="0"/>
          <p:nvPr/>
        </p:nvPicPr>
        <p:blipFill rotWithShape="1">
          <a:blip r:embed="rId4">
            <a:alphaModFix/>
          </a:blip>
          <a:srcRect/>
          <a:stretch/>
        </p:blipFill>
        <p:spPr>
          <a:xfrm>
            <a:off x="14037117" y="8878413"/>
            <a:ext cx="3550254" cy="774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5"/>
          <p:cNvPicPr preferRelativeResize="0"/>
          <p:nvPr/>
        </p:nvPicPr>
        <p:blipFill rotWithShape="1">
          <a:blip r:embed="rId3">
            <a:alphaModFix/>
          </a:blip>
          <a:srcRect l="34839" t="2043" r="3650" b="36492"/>
          <a:stretch/>
        </p:blipFill>
        <p:spPr>
          <a:xfrm>
            <a:off x="0" y="0"/>
            <a:ext cx="18288000" cy="10287000"/>
          </a:xfrm>
          <a:prstGeom prst="rect">
            <a:avLst/>
          </a:prstGeom>
          <a:noFill/>
          <a:ln>
            <a:noFill/>
          </a:ln>
        </p:spPr>
      </p:pic>
      <p:sp>
        <p:nvSpPr>
          <p:cNvPr id="328" name="Google Shape;328;p15"/>
          <p:cNvSpPr/>
          <p:nvPr/>
        </p:nvSpPr>
        <p:spPr>
          <a:xfrm>
            <a:off x="-220008" y="0"/>
            <a:ext cx="18508008" cy="276538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p15"/>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0" name="Google Shape;330;p15"/>
          <p:cNvSpPr/>
          <p:nvPr/>
        </p:nvSpPr>
        <p:spPr>
          <a:xfrm>
            <a:off x="790575" y="4280317"/>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15"/>
          <p:cNvSpPr/>
          <p:nvPr/>
        </p:nvSpPr>
        <p:spPr>
          <a:xfrm>
            <a:off x="1622376" y="3637724"/>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2" name="Google Shape;332;p15"/>
          <p:cNvSpPr/>
          <p:nvPr/>
        </p:nvSpPr>
        <p:spPr>
          <a:xfrm>
            <a:off x="4187643" y="4280317"/>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15"/>
          <p:cNvSpPr/>
          <p:nvPr/>
        </p:nvSpPr>
        <p:spPr>
          <a:xfrm>
            <a:off x="5019444" y="3637724"/>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4" name="Google Shape;334;p15"/>
          <p:cNvSpPr/>
          <p:nvPr/>
        </p:nvSpPr>
        <p:spPr>
          <a:xfrm>
            <a:off x="7564685" y="4280317"/>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p15"/>
          <p:cNvSpPr/>
          <p:nvPr/>
        </p:nvSpPr>
        <p:spPr>
          <a:xfrm>
            <a:off x="8396486" y="3637724"/>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6" name="Google Shape;336;p15"/>
          <p:cNvSpPr/>
          <p:nvPr/>
        </p:nvSpPr>
        <p:spPr>
          <a:xfrm>
            <a:off x="10930440" y="4280317"/>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7" name="Google Shape;337;p15"/>
          <p:cNvSpPr/>
          <p:nvPr/>
        </p:nvSpPr>
        <p:spPr>
          <a:xfrm>
            <a:off x="11762241" y="3637724"/>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8" name="Google Shape;338;p15"/>
          <p:cNvSpPr/>
          <p:nvPr/>
        </p:nvSpPr>
        <p:spPr>
          <a:xfrm>
            <a:off x="14303540" y="4280317"/>
            <a:ext cx="3193885" cy="334852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9" name="Google Shape;339;p15"/>
          <p:cNvSpPr/>
          <p:nvPr/>
        </p:nvSpPr>
        <p:spPr>
          <a:xfrm>
            <a:off x="15135341" y="3637724"/>
            <a:ext cx="1444092" cy="1450564"/>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40" name="Google Shape;340;p15"/>
          <p:cNvPicPr preferRelativeResize="0"/>
          <p:nvPr/>
        </p:nvPicPr>
        <p:blipFill rotWithShape="1">
          <a:blip r:embed="rId4">
            <a:alphaModFix/>
          </a:blip>
          <a:srcRect l="28345" t="19783" r="22457" b="23337"/>
          <a:stretch/>
        </p:blipFill>
        <p:spPr>
          <a:xfrm>
            <a:off x="1968577" y="3828940"/>
            <a:ext cx="856931" cy="990731"/>
          </a:xfrm>
          <a:prstGeom prst="rect">
            <a:avLst/>
          </a:prstGeom>
          <a:noFill/>
          <a:ln>
            <a:noFill/>
          </a:ln>
        </p:spPr>
      </p:pic>
      <p:grpSp>
        <p:nvGrpSpPr>
          <p:cNvPr id="341" name="Google Shape;341;p15"/>
          <p:cNvGrpSpPr/>
          <p:nvPr/>
        </p:nvGrpSpPr>
        <p:grpSpPr>
          <a:xfrm>
            <a:off x="5191429" y="3779076"/>
            <a:ext cx="1029527" cy="1003927"/>
            <a:chOff x="-8423" y="0"/>
            <a:chExt cx="1372703" cy="1338569"/>
          </a:xfrm>
        </p:grpSpPr>
        <p:pic>
          <p:nvPicPr>
            <p:cNvPr id="342" name="Google Shape;342;p15"/>
            <p:cNvPicPr preferRelativeResize="0"/>
            <p:nvPr/>
          </p:nvPicPr>
          <p:blipFill rotWithShape="1">
            <a:blip r:embed="rId5">
              <a:alphaModFix/>
            </a:blip>
            <a:srcRect l="30282" t="39222" r="64025" b="48692"/>
            <a:stretch/>
          </p:blipFill>
          <p:spPr>
            <a:xfrm>
              <a:off x="183403" y="118886"/>
              <a:ext cx="1021354" cy="1219683"/>
            </a:xfrm>
            <a:prstGeom prst="rect">
              <a:avLst/>
            </a:prstGeom>
            <a:noFill/>
            <a:ln>
              <a:noFill/>
            </a:ln>
          </p:spPr>
        </p:pic>
        <p:sp>
          <p:nvSpPr>
            <p:cNvPr id="343" name="Google Shape;343;p15"/>
            <p:cNvSpPr/>
            <p:nvPr/>
          </p:nvSpPr>
          <p:spPr>
            <a:xfrm>
              <a:off x="-8423" y="0"/>
              <a:ext cx="597352" cy="60003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4" name="Google Shape;344;p15"/>
            <p:cNvSpPr/>
            <p:nvPr/>
          </p:nvSpPr>
          <p:spPr>
            <a:xfrm>
              <a:off x="969034" y="30192"/>
              <a:ext cx="395246" cy="397018"/>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345" name="Google Shape;345;p15"/>
          <p:cNvGrpSpPr/>
          <p:nvPr/>
        </p:nvGrpSpPr>
        <p:grpSpPr>
          <a:xfrm>
            <a:off x="8694940" y="3899798"/>
            <a:ext cx="847182" cy="883205"/>
            <a:chOff x="-2905" y="0"/>
            <a:chExt cx="1129577" cy="1177607"/>
          </a:xfrm>
        </p:grpSpPr>
        <p:pic>
          <p:nvPicPr>
            <p:cNvPr id="346" name="Google Shape;346;p15"/>
            <p:cNvPicPr preferRelativeResize="0"/>
            <p:nvPr/>
          </p:nvPicPr>
          <p:blipFill rotWithShape="1">
            <a:blip r:embed="rId5">
              <a:alphaModFix/>
            </a:blip>
            <a:srcRect l="47873" t="41079" r="46835" b="48631"/>
            <a:stretch/>
          </p:blipFill>
          <p:spPr>
            <a:xfrm>
              <a:off x="41408" y="40226"/>
              <a:ext cx="1039895" cy="1137381"/>
            </a:xfrm>
            <a:prstGeom prst="rect">
              <a:avLst/>
            </a:prstGeom>
            <a:noFill/>
            <a:ln>
              <a:noFill/>
            </a:ln>
          </p:spPr>
        </p:pic>
        <p:sp>
          <p:nvSpPr>
            <p:cNvPr id="347" name="Google Shape;347;p15"/>
            <p:cNvSpPr/>
            <p:nvPr/>
          </p:nvSpPr>
          <p:spPr>
            <a:xfrm>
              <a:off x="920663" y="0"/>
              <a:ext cx="206009" cy="206932"/>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8" name="Google Shape;348;p15"/>
            <p:cNvSpPr/>
            <p:nvPr/>
          </p:nvSpPr>
          <p:spPr>
            <a:xfrm>
              <a:off x="-2905" y="0"/>
              <a:ext cx="206009" cy="206932"/>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349" name="Google Shape;349;p15"/>
          <p:cNvPicPr preferRelativeResize="0"/>
          <p:nvPr/>
        </p:nvPicPr>
        <p:blipFill rotWithShape="1">
          <a:blip r:embed="rId5">
            <a:alphaModFix/>
          </a:blip>
          <a:srcRect l="64823" t="43920" r="29031" b="48392"/>
          <a:stretch/>
        </p:blipFill>
        <p:spPr>
          <a:xfrm>
            <a:off x="12062440" y="4090548"/>
            <a:ext cx="929886" cy="654298"/>
          </a:xfrm>
          <a:prstGeom prst="rect">
            <a:avLst/>
          </a:prstGeom>
          <a:noFill/>
          <a:ln>
            <a:noFill/>
          </a:ln>
        </p:spPr>
      </p:pic>
      <p:sp>
        <p:nvSpPr>
          <p:cNvPr id="350" name="Google Shape;350;p15"/>
          <p:cNvSpPr txBox="1"/>
          <p:nvPr/>
        </p:nvSpPr>
        <p:spPr>
          <a:xfrm>
            <a:off x="1164458" y="5339483"/>
            <a:ext cx="2446120" cy="982281"/>
          </a:xfrm>
          <a:prstGeom prst="rect">
            <a:avLst/>
          </a:prstGeom>
          <a:noFill/>
          <a:ln>
            <a:noFill/>
          </a:ln>
        </p:spPr>
        <p:txBody>
          <a:bodyPr spcFirstLastPara="1" wrap="square" lIns="0" tIns="0" rIns="0" bIns="0" anchor="t" anchorCtr="0">
            <a:spAutoFit/>
          </a:bodyPr>
          <a:lstStyle/>
          <a:p>
            <a:pPr marL="0" marR="0" lvl="0" indent="0" algn="ctr" rtl="0">
              <a:lnSpc>
                <a:spcPct val="115020"/>
              </a:lnSpc>
              <a:spcBef>
                <a:spcPts val="0"/>
              </a:spcBef>
              <a:spcAft>
                <a:spcPts val="0"/>
              </a:spcAft>
              <a:buClr>
                <a:srgbClr val="000000"/>
              </a:buClr>
              <a:buSzPts val="3189"/>
              <a:buFont typeface="Arial"/>
              <a:buNone/>
            </a:pPr>
            <a:r>
              <a:rPr lang="en-US" sz="3189" b="1" i="0" u="none" strike="noStrike" cap="none" dirty="0">
                <a:solidFill>
                  <a:srgbClr val="FFFFFF"/>
                </a:solidFill>
                <a:latin typeface="Helvetica Neue"/>
                <a:ea typeface="Helvetica Neue"/>
                <a:cs typeface="Helvetica Neue"/>
                <a:sym typeface="Helvetica Neue"/>
              </a:rPr>
              <a:t>People with diabetes</a:t>
            </a:r>
            <a:endParaRPr sz="1400" b="0" i="0" u="none" strike="noStrike" cap="none" dirty="0">
              <a:solidFill>
                <a:srgbClr val="000000"/>
              </a:solidFill>
              <a:latin typeface="Arial"/>
              <a:ea typeface="Arial"/>
              <a:cs typeface="Arial"/>
              <a:sym typeface="Arial"/>
            </a:endParaRPr>
          </a:p>
        </p:txBody>
      </p:sp>
      <p:sp>
        <p:nvSpPr>
          <p:cNvPr id="351" name="Google Shape;351;p15"/>
          <p:cNvSpPr txBox="1"/>
          <p:nvPr/>
        </p:nvSpPr>
        <p:spPr>
          <a:xfrm>
            <a:off x="1028700" y="1651278"/>
            <a:ext cx="16230600" cy="7488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864"/>
              <a:buFont typeface="Arial"/>
              <a:buNone/>
            </a:pPr>
            <a:r>
              <a:rPr lang="en-US" sz="4864" b="1" i="0" u="none" strike="noStrike" cap="none" dirty="0">
                <a:solidFill>
                  <a:srgbClr val="000000"/>
                </a:solidFill>
                <a:latin typeface="Helvetica Neue"/>
                <a:ea typeface="Helvetica Neue"/>
                <a:cs typeface="Helvetica Neue"/>
                <a:sym typeface="Helvetica Neue"/>
              </a:rPr>
              <a:t>The Causes of Therapeutic Inertia are Multifactorial</a:t>
            </a:r>
            <a:endParaRPr sz="1400" b="0" i="0" u="none" strike="noStrike" cap="none" dirty="0">
              <a:solidFill>
                <a:srgbClr val="000000"/>
              </a:solidFill>
              <a:latin typeface="Arial"/>
              <a:ea typeface="Arial"/>
              <a:cs typeface="Arial"/>
              <a:sym typeface="Arial"/>
            </a:endParaRPr>
          </a:p>
        </p:txBody>
      </p:sp>
      <p:sp>
        <p:nvSpPr>
          <p:cNvPr id="352" name="Google Shape;352;p15"/>
          <p:cNvSpPr txBox="1"/>
          <p:nvPr/>
        </p:nvSpPr>
        <p:spPr>
          <a:xfrm>
            <a:off x="4561525" y="5339483"/>
            <a:ext cx="2446120" cy="1693156"/>
          </a:xfrm>
          <a:prstGeom prst="rect">
            <a:avLst/>
          </a:prstGeom>
          <a:noFill/>
          <a:ln>
            <a:noFill/>
          </a:ln>
        </p:spPr>
        <p:txBody>
          <a:bodyPr spcFirstLastPara="1" wrap="square" lIns="0" tIns="0" rIns="0" bIns="0" anchor="t" anchorCtr="0">
            <a:spAutoFit/>
          </a:bodyPr>
          <a:lstStyle/>
          <a:p>
            <a:pPr marL="0" marR="0" lvl="0" indent="0" algn="ctr" rtl="0">
              <a:lnSpc>
                <a:spcPct val="115020"/>
              </a:lnSpc>
              <a:spcBef>
                <a:spcPts val="0"/>
              </a:spcBef>
              <a:spcAft>
                <a:spcPts val="0"/>
              </a:spcAft>
              <a:buClr>
                <a:srgbClr val="000000"/>
              </a:buClr>
              <a:buSzPts val="3189"/>
              <a:buFont typeface="Arial"/>
              <a:buNone/>
            </a:pPr>
            <a:r>
              <a:rPr lang="en-US" sz="3189" b="1" i="0" u="none" strike="noStrike" cap="none" dirty="0">
                <a:solidFill>
                  <a:srgbClr val="FFFFFF"/>
                </a:solidFill>
                <a:latin typeface="Helvetica Neue"/>
                <a:ea typeface="Helvetica Neue"/>
                <a:cs typeface="Helvetica Neue"/>
                <a:sym typeface="Helvetica Neue"/>
              </a:rPr>
              <a:t>Clinicians &amp; health care providers</a:t>
            </a:r>
            <a:endParaRPr sz="1400" b="0" i="0" u="none" strike="noStrike" cap="none" dirty="0">
              <a:solidFill>
                <a:srgbClr val="000000"/>
              </a:solidFill>
              <a:latin typeface="Arial"/>
              <a:ea typeface="Arial"/>
              <a:cs typeface="Arial"/>
              <a:sym typeface="Arial"/>
            </a:endParaRPr>
          </a:p>
        </p:txBody>
      </p:sp>
      <p:sp>
        <p:nvSpPr>
          <p:cNvPr id="353" name="Google Shape;353;p15"/>
          <p:cNvSpPr txBox="1"/>
          <p:nvPr/>
        </p:nvSpPr>
        <p:spPr>
          <a:xfrm>
            <a:off x="7938568" y="5339483"/>
            <a:ext cx="2446120" cy="1128771"/>
          </a:xfrm>
          <a:prstGeom prst="rect">
            <a:avLst/>
          </a:prstGeom>
          <a:noFill/>
          <a:ln>
            <a:noFill/>
          </a:ln>
        </p:spPr>
        <p:txBody>
          <a:bodyPr spcFirstLastPara="1" wrap="square" lIns="0" tIns="0" rIns="0" bIns="0" anchor="t" anchorCtr="0">
            <a:spAutoFit/>
          </a:bodyPr>
          <a:lstStyle/>
          <a:p>
            <a:pPr marL="0" marR="0" lvl="0" indent="0" algn="ctr" rtl="0">
              <a:lnSpc>
                <a:spcPct val="115020"/>
              </a:lnSpc>
              <a:spcBef>
                <a:spcPts val="0"/>
              </a:spcBef>
              <a:spcAft>
                <a:spcPts val="0"/>
              </a:spcAft>
              <a:buClr>
                <a:srgbClr val="000000"/>
              </a:buClr>
              <a:buSzPts val="3189"/>
              <a:buFont typeface="Arial"/>
              <a:buNone/>
            </a:pPr>
            <a:r>
              <a:rPr lang="en-US" sz="3189" b="1" i="0" u="none" strike="noStrike" cap="none" dirty="0">
                <a:solidFill>
                  <a:srgbClr val="FFFFFF"/>
                </a:solidFill>
                <a:latin typeface="Helvetica Neue"/>
                <a:ea typeface="Helvetica Neue"/>
                <a:cs typeface="Helvetica Neue"/>
                <a:sym typeface="Helvetica Neue"/>
              </a:rPr>
              <a:t>Health care systems</a:t>
            </a:r>
            <a:endParaRPr sz="1400" b="0" i="0" u="none" strike="noStrike" cap="none" dirty="0">
              <a:solidFill>
                <a:srgbClr val="000000"/>
              </a:solidFill>
              <a:latin typeface="Arial"/>
              <a:ea typeface="Arial"/>
              <a:cs typeface="Arial"/>
              <a:sym typeface="Arial"/>
            </a:endParaRPr>
          </a:p>
        </p:txBody>
      </p:sp>
      <p:sp>
        <p:nvSpPr>
          <p:cNvPr id="354" name="Google Shape;354;p15"/>
          <p:cNvSpPr txBox="1"/>
          <p:nvPr/>
        </p:nvSpPr>
        <p:spPr>
          <a:xfrm>
            <a:off x="11304323" y="5339483"/>
            <a:ext cx="2446120" cy="525081"/>
          </a:xfrm>
          <a:prstGeom prst="rect">
            <a:avLst/>
          </a:prstGeom>
          <a:noFill/>
          <a:ln>
            <a:noFill/>
          </a:ln>
        </p:spPr>
        <p:txBody>
          <a:bodyPr spcFirstLastPara="1" wrap="square" lIns="0" tIns="0" rIns="0" bIns="0" anchor="t" anchorCtr="0">
            <a:spAutoFit/>
          </a:bodyPr>
          <a:lstStyle/>
          <a:p>
            <a:pPr marL="0" marR="0" lvl="0" indent="0" algn="ctr" rtl="0">
              <a:lnSpc>
                <a:spcPct val="115020"/>
              </a:lnSpc>
              <a:spcBef>
                <a:spcPts val="0"/>
              </a:spcBef>
              <a:spcAft>
                <a:spcPts val="0"/>
              </a:spcAft>
              <a:buClr>
                <a:srgbClr val="000000"/>
              </a:buClr>
              <a:buSzPts val="3189"/>
              <a:buFont typeface="Arial"/>
              <a:buNone/>
            </a:pPr>
            <a:r>
              <a:rPr lang="en-US" sz="3189" b="1" i="0" u="none" strike="noStrike" cap="none" dirty="0">
                <a:solidFill>
                  <a:srgbClr val="FFFFFF"/>
                </a:solidFill>
                <a:latin typeface="Helvetica Neue"/>
                <a:ea typeface="Helvetica Neue"/>
                <a:cs typeface="Helvetica Neue"/>
                <a:sym typeface="Helvetica Neue"/>
              </a:rPr>
              <a:t>Payors</a:t>
            </a:r>
            <a:endParaRPr sz="1400" b="0" i="0" u="none" strike="noStrike" cap="none" dirty="0">
              <a:solidFill>
                <a:srgbClr val="000000"/>
              </a:solidFill>
              <a:latin typeface="Arial"/>
              <a:ea typeface="Arial"/>
              <a:cs typeface="Arial"/>
              <a:sym typeface="Arial"/>
            </a:endParaRPr>
          </a:p>
        </p:txBody>
      </p:sp>
      <p:sp>
        <p:nvSpPr>
          <p:cNvPr id="355" name="Google Shape;355;p15"/>
          <p:cNvSpPr txBox="1"/>
          <p:nvPr/>
        </p:nvSpPr>
        <p:spPr>
          <a:xfrm>
            <a:off x="14677422" y="5339483"/>
            <a:ext cx="2446120" cy="525081"/>
          </a:xfrm>
          <a:prstGeom prst="rect">
            <a:avLst/>
          </a:prstGeom>
          <a:noFill/>
          <a:ln>
            <a:noFill/>
          </a:ln>
        </p:spPr>
        <p:txBody>
          <a:bodyPr spcFirstLastPara="1" wrap="square" lIns="0" tIns="0" rIns="0" bIns="0" anchor="t" anchorCtr="0">
            <a:spAutoFit/>
          </a:bodyPr>
          <a:lstStyle/>
          <a:p>
            <a:pPr marL="0" marR="0" lvl="0" indent="0" algn="ctr" rtl="0">
              <a:lnSpc>
                <a:spcPct val="115020"/>
              </a:lnSpc>
              <a:spcBef>
                <a:spcPts val="0"/>
              </a:spcBef>
              <a:spcAft>
                <a:spcPts val="0"/>
              </a:spcAft>
              <a:buClr>
                <a:srgbClr val="000000"/>
              </a:buClr>
              <a:buSzPts val="3189"/>
              <a:buFont typeface="Arial"/>
              <a:buNone/>
            </a:pPr>
            <a:r>
              <a:rPr lang="en-US" sz="3189" b="1" i="0" u="none" strike="noStrike" cap="none" dirty="0">
                <a:solidFill>
                  <a:srgbClr val="FFFFFF"/>
                </a:solidFill>
                <a:latin typeface="Helvetica Neue"/>
                <a:ea typeface="Helvetica Neue"/>
                <a:cs typeface="Helvetica Neue"/>
                <a:sym typeface="Helvetica Neue"/>
              </a:rPr>
              <a:t>Industry</a:t>
            </a:r>
            <a:endParaRPr sz="1400" b="0" i="0" u="none" strike="noStrike" cap="none" dirty="0">
              <a:solidFill>
                <a:srgbClr val="000000"/>
              </a:solidFill>
              <a:latin typeface="Arial"/>
              <a:ea typeface="Arial"/>
              <a:cs typeface="Arial"/>
              <a:sym typeface="Arial"/>
            </a:endParaRPr>
          </a:p>
        </p:txBody>
      </p:sp>
      <p:pic>
        <p:nvPicPr>
          <p:cNvPr id="356" name="Google Shape;356;p15"/>
          <p:cNvPicPr preferRelativeResize="0"/>
          <p:nvPr/>
        </p:nvPicPr>
        <p:blipFill rotWithShape="1">
          <a:blip r:embed="rId5">
            <a:alphaModFix/>
          </a:blip>
          <a:srcRect l="82326" t="42797" r="12005" b="48233"/>
          <a:stretch/>
        </p:blipFill>
        <p:spPr>
          <a:xfrm>
            <a:off x="15457555" y="4023478"/>
            <a:ext cx="810218" cy="7213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16"/>
          <p:cNvPicPr preferRelativeResize="0"/>
          <p:nvPr/>
        </p:nvPicPr>
        <p:blipFill rotWithShape="1">
          <a:blip r:embed="rId3">
            <a:alphaModFix/>
          </a:blip>
          <a:srcRect l="25905" b="25961"/>
          <a:stretch/>
        </p:blipFill>
        <p:spPr>
          <a:xfrm>
            <a:off x="0" y="0"/>
            <a:ext cx="18288000" cy="10287000"/>
          </a:xfrm>
          <a:prstGeom prst="rect">
            <a:avLst/>
          </a:prstGeom>
          <a:noFill/>
          <a:ln>
            <a:noFill/>
          </a:ln>
        </p:spPr>
      </p:pic>
      <p:sp>
        <p:nvSpPr>
          <p:cNvPr id="366" name="Google Shape;366;p16"/>
          <p:cNvSpPr/>
          <p:nvPr/>
        </p:nvSpPr>
        <p:spPr>
          <a:xfrm>
            <a:off x="-220000" y="0"/>
            <a:ext cx="18507900" cy="3189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7" name="Google Shape;367;p16"/>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8" name="Google Shape;368;p16"/>
          <p:cNvSpPr/>
          <p:nvPr/>
        </p:nvSpPr>
        <p:spPr>
          <a:xfrm>
            <a:off x="1028700" y="3502750"/>
            <a:ext cx="16230600" cy="54732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9" name="Google Shape;369;p16"/>
          <p:cNvSpPr txBox="1"/>
          <p:nvPr/>
        </p:nvSpPr>
        <p:spPr>
          <a:xfrm>
            <a:off x="1492675" y="4821625"/>
            <a:ext cx="10576500" cy="4358437"/>
          </a:xfrm>
          <a:prstGeom prst="rect">
            <a:avLst/>
          </a:prstGeom>
          <a:noFill/>
          <a:ln>
            <a:noFill/>
          </a:ln>
        </p:spPr>
        <p:txBody>
          <a:bodyPr spcFirstLastPara="1" wrap="square" lIns="0" tIns="0" rIns="0" bIns="0" anchor="t" anchorCtr="0">
            <a:spAutoFit/>
          </a:bodyPr>
          <a:lstStyle/>
          <a:p>
            <a:pPr marL="532129" marR="0" lvl="1" indent="-259715" algn="l" rtl="0">
              <a:lnSpc>
                <a:spcPct val="149025"/>
              </a:lnSpc>
              <a:spcBef>
                <a:spcPts val="0"/>
              </a:spcBef>
              <a:spcAft>
                <a:spcPts val="0"/>
              </a:spcAft>
              <a:buClr>
                <a:srgbClr val="FFFFFF"/>
              </a:buClr>
              <a:buSzPts val="2364"/>
              <a:buFont typeface="Helvetica Neue"/>
              <a:buChar char="•"/>
            </a:pPr>
            <a:r>
              <a:rPr lang="en-US" sz="2364" b="1" i="0" u="none" strike="noStrike" cap="none" dirty="0">
                <a:solidFill>
                  <a:srgbClr val="FFFFFF"/>
                </a:solidFill>
                <a:latin typeface="Helvetica Neue"/>
                <a:ea typeface="Helvetica Neue"/>
                <a:cs typeface="Helvetica Neue"/>
                <a:sym typeface="Helvetica Neue"/>
              </a:rPr>
              <a:t>Time constraints and overwhelming requirements</a:t>
            </a:r>
            <a:endParaRPr sz="1300" b="1" i="0" u="none" strike="noStrike" cap="none" dirty="0">
              <a:solidFill>
                <a:srgbClr val="000000"/>
              </a:solidFill>
              <a:latin typeface="Helvetica Neue"/>
              <a:ea typeface="Helvetica Neue"/>
              <a:cs typeface="Helvetica Neue"/>
              <a:sym typeface="Helvetica Neue"/>
            </a:endParaRPr>
          </a:p>
          <a:p>
            <a:pPr marL="532129" marR="0" lvl="1" indent="-259715" algn="l" rtl="0">
              <a:lnSpc>
                <a:spcPct val="149025"/>
              </a:lnSpc>
              <a:spcBef>
                <a:spcPts val="0"/>
              </a:spcBef>
              <a:spcAft>
                <a:spcPts val="0"/>
              </a:spcAft>
              <a:buClr>
                <a:srgbClr val="FFFFFF"/>
              </a:buClr>
              <a:buSzPts val="2364"/>
              <a:buFont typeface="Helvetica Neue"/>
              <a:buChar char="•"/>
            </a:pPr>
            <a:r>
              <a:rPr lang="en-US" sz="2364" b="1" i="0" u="none" strike="noStrike" cap="none" dirty="0">
                <a:solidFill>
                  <a:srgbClr val="FFFFFF"/>
                </a:solidFill>
                <a:latin typeface="Helvetica Neue"/>
                <a:ea typeface="Helvetica Neue"/>
                <a:cs typeface="Helvetica Neue"/>
                <a:sym typeface="Helvetica Neue"/>
              </a:rPr>
              <a:t>Failing to use glycemic targets and goals to initiate, evaluate, or intensify treatment</a:t>
            </a:r>
            <a:endParaRPr sz="1300" b="1" i="0" u="none" strike="noStrike" cap="none" dirty="0">
              <a:solidFill>
                <a:srgbClr val="000000"/>
              </a:solidFill>
              <a:latin typeface="Helvetica Neue"/>
              <a:ea typeface="Helvetica Neue"/>
              <a:cs typeface="Helvetica Neue"/>
              <a:sym typeface="Helvetica Neue"/>
            </a:endParaRPr>
          </a:p>
          <a:p>
            <a:pPr marL="532129" marR="0" lvl="1" indent="-259715" algn="l" rtl="0">
              <a:lnSpc>
                <a:spcPct val="149025"/>
              </a:lnSpc>
              <a:spcBef>
                <a:spcPts val="0"/>
              </a:spcBef>
              <a:spcAft>
                <a:spcPts val="0"/>
              </a:spcAft>
              <a:buClr>
                <a:srgbClr val="FFFFFF"/>
              </a:buClr>
              <a:buSzPts val="2364"/>
              <a:buFont typeface="Helvetica Neue"/>
              <a:buChar char="•"/>
            </a:pPr>
            <a:r>
              <a:rPr lang="en-US" sz="2364" b="1" i="0" u="none" strike="noStrike" cap="none" dirty="0">
                <a:solidFill>
                  <a:srgbClr val="FFFFFF"/>
                </a:solidFill>
                <a:latin typeface="Helvetica Neue"/>
                <a:ea typeface="Helvetica Neue"/>
                <a:cs typeface="Helvetica Neue"/>
                <a:sym typeface="Helvetica Neue"/>
              </a:rPr>
              <a:t>Fear of aggressive therapy causing side effects (hypoglycemia)</a:t>
            </a:r>
            <a:endParaRPr sz="1300" b="1" i="0" u="none" strike="noStrike" cap="none" dirty="0">
              <a:solidFill>
                <a:srgbClr val="000000"/>
              </a:solidFill>
              <a:latin typeface="Helvetica Neue"/>
              <a:ea typeface="Helvetica Neue"/>
              <a:cs typeface="Helvetica Neue"/>
              <a:sym typeface="Helvetica Neue"/>
            </a:endParaRPr>
          </a:p>
          <a:p>
            <a:pPr marL="532129" marR="0" lvl="1" indent="-259715" algn="l" rtl="0">
              <a:lnSpc>
                <a:spcPct val="149025"/>
              </a:lnSpc>
              <a:spcBef>
                <a:spcPts val="0"/>
              </a:spcBef>
              <a:spcAft>
                <a:spcPts val="0"/>
              </a:spcAft>
              <a:buClr>
                <a:srgbClr val="FFFFFF"/>
              </a:buClr>
              <a:buSzPts val="2364"/>
              <a:buFont typeface="Helvetica Neue"/>
              <a:buChar char="•"/>
            </a:pPr>
            <a:r>
              <a:rPr lang="en-US" sz="2364" b="1" i="0" u="none" strike="noStrike" cap="none" dirty="0">
                <a:solidFill>
                  <a:srgbClr val="FFFFFF"/>
                </a:solidFill>
                <a:latin typeface="Helvetica Neue"/>
                <a:ea typeface="Helvetica Neue"/>
                <a:cs typeface="Helvetica Neue"/>
                <a:sym typeface="Helvetica Neue"/>
              </a:rPr>
              <a:t>Underestimating patients’ needs and abilities to manage their diabetes</a:t>
            </a:r>
            <a:endParaRPr sz="1300" b="1" i="0" u="none" strike="noStrike" cap="none" dirty="0">
              <a:solidFill>
                <a:srgbClr val="000000"/>
              </a:solidFill>
              <a:latin typeface="Helvetica Neue"/>
              <a:ea typeface="Helvetica Neue"/>
              <a:cs typeface="Helvetica Neue"/>
              <a:sym typeface="Helvetica Neue"/>
            </a:endParaRPr>
          </a:p>
          <a:p>
            <a:pPr marL="532129" marR="0" lvl="1" indent="-259715" algn="l" rtl="0">
              <a:lnSpc>
                <a:spcPct val="149025"/>
              </a:lnSpc>
              <a:spcBef>
                <a:spcPts val="0"/>
              </a:spcBef>
              <a:spcAft>
                <a:spcPts val="0"/>
              </a:spcAft>
              <a:buClr>
                <a:srgbClr val="FFFFFF"/>
              </a:buClr>
              <a:buSzPts val="2364"/>
              <a:buFont typeface="Helvetica Neue"/>
              <a:buChar char="•"/>
            </a:pPr>
            <a:r>
              <a:rPr lang="en-US" sz="2364" b="1" i="0" u="none" strike="noStrike" cap="none" dirty="0">
                <a:solidFill>
                  <a:srgbClr val="FFFFFF"/>
                </a:solidFill>
                <a:latin typeface="Helvetica Neue"/>
                <a:ea typeface="Helvetica Neue"/>
                <a:cs typeface="Helvetica Neue"/>
                <a:sym typeface="Helvetica Neue"/>
              </a:rPr>
              <a:t>Not referring to medical </a:t>
            </a:r>
            <a:r>
              <a:rPr lang="en-US" sz="2364" b="1" dirty="0">
                <a:solidFill>
                  <a:srgbClr val="FFFFFF"/>
                </a:solidFill>
                <a:latin typeface="Helvetica Neue"/>
                <a:ea typeface="Helvetica Neue"/>
                <a:cs typeface="Helvetica Neue"/>
                <a:sym typeface="Helvetica Neue"/>
              </a:rPr>
              <a:t>n</a:t>
            </a:r>
            <a:r>
              <a:rPr lang="en-US" sz="2364" b="1" i="0" u="none" strike="noStrike" cap="none" dirty="0">
                <a:solidFill>
                  <a:srgbClr val="FFFFFF"/>
                </a:solidFill>
                <a:latin typeface="Helvetica Neue"/>
                <a:ea typeface="Helvetica Neue"/>
                <a:cs typeface="Helvetica Neue"/>
                <a:sym typeface="Helvetica Neue"/>
              </a:rPr>
              <a:t>utrition </a:t>
            </a:r>
            <a:r>
              <a:rPr lang="en-US" sz="2364" b="1" dirty="0">
                <a:solidFill>
                  <a:srgbClr val="FFFFFF"/>
                </a:solidFill>
                <a:latin typeface="Helvetica Neue"/>
                <a:ea typeface="Helvetica Neue"/>
                <a:cs typeface="Helvetica Neue"/>
                <a:sym typeface="Helvetica Neue"/>
              </a:rPr>
              <a:t>t</a:t>
            </a:r>
            <a:r>
              <a:rPr lang="en-US" sz="2364" b="1" i="0" u="none" strike="noStrike" cap="none" dirty="0">
                <a:solidFill>
                  <a:srgbClr val="FFFFFF"/>
                </a:solidFill>
                <a:latin typeface="Helvetica Neue"/>
                <a:ea typeface="Helvetica Neue"/>
                <a:cs typeface="Helvetica Neue"/>
                <a:sym typeface="Helvetica Neue"/>
              </a:rPr>
              <a:t>herapy (MNT) or diabetes self-management education and support (DSMES) services</a:t>
            </a:r>
            <a:endParaRPr sz="1300" b="1" i="0" u="none" strike="noStrike" cap="none" dirty="0">
              <a:solidFill>
                <a:srgbClr val="000000"/>
              </a:solidFill>
              <a:latin typeface="Helvetica Neue"/>
              <a:ea typeface="Helvetica Neue"/>
              <a:cs typeface="Helvetica Neue"/>
              <a:sym typeface="Helvetica Neue"/>
            </a:endParaRPr>
          </a:p>
          <a:p>
            <a:pPr marL="0" marR="0" lvl="0" indent="0" algn="l" rtl="0">
              <a:lnSpc>
                <a:spcPct val="155073"/>
              </a:lnSpc>
              <a:spcBef>
                <a:spcPts val="0"/>
              </a:spcBef>
              <a:spcAft>
                <a:spcPts val="0"/>
              </a:spcAft>
              <a:buClr>
                <a:srgbClr val="000000"/>
              </a:buClr>
              <a:buSzPts val="2464"/>
              <a:buFont typeface="Arial"/>
              <a:buNone/>
            </a:pPr>
            <a:endParaRPr sz="2364" b="1" i="0" u="none" strike="noStrike" cap="none" dirty="0">
              <a:solidFill>
                <a:srgbClr val="FFFFFF"/>
              </a:solidFill>
              <a:latin typeface="Helvetica Neue"/>
              <a:ea typeface="Helvetica Neue"/>
              <a:cs typeface="Helvetica Neue"/>
              <a:sym typeface="Helvetica Neue"/>
            </a:endParaRPr>
          </a:p>
        </p:txBody>
      </p:sp>
      <p:sp>
        <p:nvSpPr>
          <p:cNvPr id="370" name="Google Shape;370;p16"/>
          <p:cNvSpPr txBox="1"/>
          <p:nvPr/>
        </p:nvSpPr>
        <p:spPr>
          <a:xfrm>
            <a:off x="1795113" y="3925381"/>
            <a:ext cx="14538000" cy="1817934"/>
          </a:xfrm>
          <a:prstGeom prst="rect">
            <a:avLst/>
          </a:prstGeom>
          <a:noFill/>
          <a:ln>
            <a:noFill/>
          </a:ln>
        </p:spPr>
        <p:txBody>
          <a:bodyPr spcFirstLastPara="1" wrap="square" lIns="0" tIns="0" rIns="0" bIns="0" anchor="t" anchorCtr="0">
            <a:spAutoFit/>
          </a:bodyPr>
          <a:lstStyle/>
          <a:p>
            <a:pPr marL="0" marR="0" lvl="0" indent="0" algn="l" rtl="0">
              <a:lnSpc>
                <a:spcPct val="149016"/>
              </a:lnSpc>
              <a:spcBef>
                <a:spcPts val="0"/>
              </a:spcBef>
              <a:spcAft>
                <a:spcPts val="0"/>
              </a:spcAft>
              <a:buClr>
                <a:srgbClr val="000000"/>
              </a:buClr>
              <a:buSzPts val="3964"/>
              <a:buFont typeface="Arial"/>
              <a:buNone/>
            </a:pPr>
            <a:r>
              <a:rPr lang="en-US" sz="3964" b="1" i="0" u="none" strike="noStrike" cap="none" dirty="0">
                <a:solidFill>
                  <a:srgbClr val="FFFFFF"/>
                </a:solidFill>
                <a:latin typeface="Helvetica Neue"/>
                <a:ea typeface="Helvetica Neue"/>
                <a:cs typeface="Helvetica Neue"/>
                <a:sym typeface="Helvetica Neue"/>
              </a:rPr>
              <a:t>Clinician-Related Contributors</a:t>
            </a:r>
            <a:endParaRPr sz="1400" b="0" i="0" u="none" strike="noStrike" cap="none" dirty="0">
              <a:solidFill>
                <a:srgbClr val="000000"/>
              </a:solidFill>
              <a:latin typeface="Arial"/>
              <a:ea typeface="Arial"/>
              <a:cs typeface="Arial"/>
              <a:sym typeface="Arial"/>
            </a:endParaRPr>
          </a:p>
          <a:p>
            <a:pPr marL="0" marR="0" lvl="0" indent="0" algn="l" rtl="0">
              <a:lnSpc>
                <a:spcPct val="149016"/>
              </a:lnSpc>
              <a:spcBef>
                <a:spcPts val="0"/>
              </a:spcBef>
              <a:spcAft>
                <a:spcPts val="0"/>
              </a:spcAft>
              <a:buClr>
                <a:srgbClr val="000000"/>
              </a:buClr>
              <a:buSzPts val="3964"/>
              <a:buFont typeface="Arial"/>
              <a:buNone/>
            </a:pPr>
            <a:endParaRPr sz="3964" b="1" i="0" u="none" strike="noStrike" cap="none" dirty="0">
              <a:solidFill>
                <a:srgbClr val="FFFFFF"/>
              </a:solidFill>
              <a:latin typeface="Helvetica Neue"/>
              <a:ea typeface="Helvetica Neue"/>
              <a:cs typeface="Helvetica Neue"/>
              <a:sym typeface="Helvetica Neue"/>
            </a:endParaRPr>
          </a:p>
        </p:txBody>
      </p:sp>
      <p:sp>
        <p:nvSpPr>
          <p:cNvPr id="371" name="Google Shape;371;p16"/>
          <p:cNvSpPr/>
          <p:nvPr/>
        </p:nvSpPr>
        <p:spPr>
          <a:xfrm>
            <a:off x="12870055" y="4265452"/>
            <a:ext cx="3175657" cy="318989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72" name="Google Shape;372;p16"/>
          <p:cNvPicPr preferRelativeResize="0"/>
          <p:nvPr/>
        </p:nvPicPr>
        <p:blipFill rotWithShape="1">
          <a:blip r:embed="rId4">
            <a:alphaModFix/>
          </a:blip>
          <a:srcRect l="28726" t="25119" r="28525" b="26142"/>
          <a:stretch/>
        </p:blipFill>
        <p:spPr>
          <a:xfrm>
            <a:off x="13662798" y="4899561"/>
            <a:ext cx="1685418" cy="1921672"/>
          </a:xfrm>
          <a:prstGeom prst="rect">
            <a:avLst/>
          </a:prstGeom>
          <a:noFill/>
          <a:ln>
            <a:noFill/>
          </a:ln>
        </p:spPr>
      </p:pic>
      <p:sp>
        <p:nvSpPr>
          <p:cNvPr id="373" name="Google Shape;373;p16"/>
          <p:cNvSpPr txBox="1"/>
          <p:nvPr/>
        </p:nvSpPr>
        <p:spPr>
          <a:xfrm>
            <a:off x="1028700" y="1546503"/>
            <a:ext cx="16230600" cy="21498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Most Frequently Cited Contributors to Therapeutic Inertia in </a:t>
            </a:r>
            <a:r>
              <a:rPr lang="en-US" sz="4564" b="1" dirty="0">
                <a:solidFill>
                  <a:schemeClr val="dk1"/>
                </a:solidFill>
                <a:latin typeface="Helvetica Neue"/>
                <a:ea typeface="Helvetica Neue"/>
                <a:cs typeface="Helvetica Neue"/>
                <a:sym typeface="Helvetica Neue"/>
              </a:rPr>
              <a:t>People with Type 2 Diabetes</a:t>
            </a:r>
            <a:endParaRPr sz="4364"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374" name="Google Shape;374;p16"/>
          <p:cNvSpPr txBox="1"/>
          <p:nvPr/>
        </p:nvSpPr>
        <p:spPr>
          <a:xfrm>
            <a:off x="1028700" y="9204558"/>
            <a:ext cx="137601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i="0" u="none" strike="noStrike" cap="none" dirty="0">
                <a:solidFill>
                  <a:srgbClr val="000000"/>
                </a:solidFill>
                <a:latin typeface="Helvetica Neue"/>
                <a:ea typeface="Helvetica Neue"/>
                <a:cs typeface="Helvetica Neue"/>
                <a:sym typeface="Helvetica Neue"/>
              </a:rPr>
              <a:t>Adapted from :G Reach, V Pechtner, et al.; Clinical inertia and its impact on treatment intensification in people with type 2 diabetes mellitus; Diabetes &amp; Metabolism Vol 43, Issue 6, Dec. 2017, 501-511</a:t>
            </a:r>
            <a:endParaRPr sz="140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Arial"/>
              <a:buNone/>
            </a:pPr>
            <a:r>
              <a:rPr lang="en-US" sz="1600" i="0" u="none" strike="noStrike" cap="none" dirty="0">
                <a:solidFill>
                  <a:srgbClr val="000000"/>
                </a:solidFill>
                <a:latin typeface="Helvetica Neue"/>
                <a:ea typeface="Helvetica Neue"/>
                <a:cs typeface="Helvetica Neue"/>
                <a:sym typeface="Helvetica Neue"/>
              </a:rPr>
              <a:t>Addressing Therapeutic Inertia in 2020 and Beyond: A 3-Year Initiative of the American Diabetes Association, Clinical Diabetes July 31, 2020</a:t>
            </a:r>
            <a:endParaRPr sz="140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Arial"/>
              <a:buNone/>
            </a:pPr>
            <a:endParaRPr sz="160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7"/>
          <p:cNvPicPr preferRelativeResize="0"/>
          <p:nvPr/>
        </p:nvPicPr>
        <p:blipFill rotWithShape="1">
          <a:blip r:embed="rId3">
            <a:alphaModFix/>
          </a:blip>
          <a:srcRect l="25905" b="25961"/>
          <a:stretch/>
        </p:blipFill>
        <p:spPr>
          <a:xfrm>
            <a:off x="0" y="0"/>
            <a:ext cx="18288000" cy="10287000"/>
          </a:xfrm>
          <a:prstGeom prst="rect">
            <a:avLst/>
          </a:prstGeom>
          <a:noFill/>
          <a:ln>
            <a:noFill/>
          </a:ln>
        </p:spPr>
      </p:pic>
      <p:sp>
        <p:nvSpPr>
          <p:cNvPr id="384" name="Google Shape;384;p17"/>
          <p:cNvSpPr/>
          <p:nvPr/>
        </p:nvSpPr>
        <p:spPr>
          <a:xfrm>
            <a:off x="-220000" y="0"/>
            <a:ext cx="18507900" cy="3189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5" name="Google Shape;385;p17"/>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6" name="Google Shape;386;p17"/>
          <p:cNvSpPr/>
          <p:nvPr/>
        </p:nvSpPr>
        <p:spPr>
          <a:xfrm>
            <a:off x="1028700" y="3483200"/>
            <a:ext cx="16230600" cy="53898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7" name="Google Shape;387;p17"/>
          <p:cNvSpPr txBox="1"/>
          <p:nvPr/>
        </p:nvSpPr>
        <p:spPr>
          <a:xfrm>
            <a:off x="1539575" y="4715725"/>
            <a:ext cx="10349100" cy="3473580"/>
          </a:xfrm>
          <a:prstGeom prst="rect">
            <a:avLst/>
          </a:prstGeom>
          <a:noFill/>
          <a:ln>
            <a:noFill/>
          </a:ln>
        </p:spPr>
        <p:txBody>
          <a:bodyPr spcFirstLastPara="1" wrap="square" lIns="0" tIns="0" rIns="0" bIns="0" anchor="t" anchorCtr="0">
            <a:spAutoFit/>
          </a:bodyPr>
          <a:lstStyle/>
          <a:p>
            <a:pPr marL="532129" marR="0" lvl="1" indent="-247015" algn="l" rtl="0">
              <a:lnSpc>
                <a:spcPct val="149025"/>
              </a:lnSpc>
              <a:spcBef>
                <a:spcPts val="0"/>
              </a:spcBef>
              <a:spcAft>
                <a:spcPts val="0"/>
              </a:spcAft>
              <a:buClr>
                <a:srgbClr val="FFFFFF"/>
              </a:buClr>
              <a:buSzPts val="2164"/>
              <a:buFont typeface="Helvetica Neue"/>
              <a:buChar char="•"/>
            </a:pPr>
            <a:r>
              <a:rPr lang="en-US" sz="2164" b="1" i="0" u="none" strike="noStrike" cap="none" dirty="0">
                <a:solidFill>
                  <a:srgbClr val="FFFFFF"/>
                </a:solidFill>
                <a:latin typeface="Helvetica Neue"/>
                <a:ea typeface="Helvetica Neue"/>
                <a:cs typeface="Helvetica Neue"/>
                <a:sym typeface="Helvetica Neue"/>
              </a:rPr>
              <a:t>Social determinants of health (SDOH) issues including cost and access to medication/poor insurance coverage </a:t>
            </a:r>
            <a:endParaRPr sz="1100" b="1" i="0" u="none" strike="noStrike" cap="none" dirty="0">
              <a:solidFill>
                <a:srgbClr val="000000"/>
              </a:solidFill>
              <a:latin typeface="Helvetica Neue"/>
              <a:ea typeface="Helvetica Neue"/>
              <a:cs typeface="Helvetica Neue"/>
              <a:sym typeface="Helvetica Neue"/>
            </a:endParaRPr>
          </a:p>
          <a:p>
            <a:pPr marL="532129" marR="0" lvl="1" indent="-247015" algn="l" rtl="0">
              <a:lnSpc>
                <a:spcPct val="149025"/>
              </a:lnSpc>
              <a:spcBef>
                <a:spcPts val="0"/>
              </a:spcBef>
              <a:spcAft>
                <a:spcPts val="0"/>
              </a:spcAft>
              <a:buClr>
                <a:srgbClr val="FFFFFF"/>
              </a:buClr>
              <a:buSzPts val="2164"/>
              <a:buFont typeface="Helvetica Neue"/>
              <a:buChar char="•"/>
            </a:pPr>
            <a:r>
              <a:rPr lang="en-US" sz="2164" b="1" i="0" u="none" strike="noStrike" cap="none" dirty="0">
                <a:solidFill>
                  <a:srgbClr val="FFFFFF"/>
                </a:solidFill>
                <a:latin typeface="Helvetica Neue"/>
                <a:ea typeface="Helvetica Neue"/>
                <a:cs typeface="Helvetica Neue"/>
                <a:sym typeface="Helvetica Neue"/>
              </a:rPr>
              <a:t>Limited understanding of the progressive nature of diabetes and need for treatment to change with time</a:t>
            </a:r>
            <a:endParaRPr sz="1100" b="1" i="0" u="none" strike="noStrike" cap="none" dirty="0">
              <a:solidFill>
                <a:srgbClr val="000000"/>
              </a:solidFill>
              <a:latin typeface="Helvetica Neue"/>
              <a:ea typeface="Helvetica Neue"/>
              <a:cs typeface="Helvetica Neue"/>
              <a:sym typeface="Helvetica Neue"/>
            </a:endParaRPr>
          </a:p>
          <a:p>
            <a:pPr marL="532129" marR="0" lvl="1" indent="-247015" algn="l" rtl="0">
              <a:lnSpc>
                <a:spcPct val="149025"/>
              </a:lnSpc>
              <a:spcBef>
                <a:spcPts val="0"/>
              </a:spcBef>
              <a:spcAft>
                <a:spcPts val="0"/>
              </a:spcAft>
              <a:buClr>
                <a:srgbClr val="FFFFFF"/>
              </a:buClr>
              <a:buSzPts val="2164"/>
              <a:buFont typeface="Helvetica Neue"/>
              <a:buChar char="•"/>
            </a:pPr>
            <a:r>
              <a:rPr lang="en-US" sz="2164" b="1" i="0" u="none" strike="noStrike" cap="none" dirty="0">
                <a:solidFill>
                  <a:srgbClr val="FFFFFF"/>
                </a:solidFill>
                <a:latin typeface="Helvetica Neue"/>
                <a:ea typeface="Helvetica Neue"/>
                <a:cs typeface="Helvetica Neue"/>
                <a:sym typeface="Helvetica Neue"/>
              </a:rPr>
              <a:t>Poor access and participation in diabetes education and MNT</a:t>
            </a:r>
            <a:endParaRPr sz="1100" b="1" i="0" u="none" strike="noStrike" cap="none" dirty="0">
              <a:solidFill>
                <a:srgbClr val="000000"/>
              </a:solidFill>
              <a:latin typeface="Helvetica Neue"/>
              <a:ea typeface="Helvetica Neue"/>
              <a:cs typeface="Helvetica Neue"/>
              <a:sym typeface="Helvetica Neue"/>
            </a:endParaRPr>
          </a:p>
          <a:p>
            <a:pPr marL="532129" marR="0" lvl="1" indent="-247015" algn="l" rtl="0">
              <a:lnSpc>
                <a:spcPct val="149025"/>
              </a:lnSpc>
              <a:spcBef>
                <a:spcPts val="0"/>
              </a:spcBef>
              <a:spcAft>
                <a:spcPts val="0"/>
              </a:spcAft>
              <a:buClr>
                <a:srgbClr val="FFFFFF"/>
              </a:buClr>
              <a:buSzPts val="2164"/>
              <a:buFont typeface="Helvetica Neue"/>
              <a:buChar char="•"/>
            </a:pPr>
            <a:r>
              <a:rPr lang="en-US" sz="2164" b="1" i="0" u="none" strike="noStrike" cap="none" dirty="0">
                <a:solidFill>
                  <a:srgbClr val="FFFFFF"/>
                </a:solidFill>
                <a:latin typeface="Helvetica Neue"/>
                <a:ea typeface="Helvetica Neue"/>
                <a:cs typeface="Helvetica Neue"/>
                <a:sym typeface="Helvetica Neue"/>
              </a:rPr>
              <a:t>Poor communication/trust between physician and patient that enhances medication adherence </a:t>
            </a:r>
            <a:endParaRPr sz="1100" b="1" i="0" u="none" strike="noStrike" cap="none" dirty="0">
              <a:solidFill>
                <a:srgbClr val="000000"/>
              </a:solidFill>
              <a:latin typeface="Helvetica Neue"/>
              <a:ea typeface="Helvetica Neue"/>
              <a:cs typeface="Helvetica Neue"/>
              <a:sym typeface="Helvetica Neue"/>
            </a:endParaRPr>
          </a:p>
        </p:txBody>
      </p:sp>
      <p:sp>
        <p:nvSpPr>
          <p:cNvPr id="388" name="Google Shape;388;p17"/>
          <p:cNvSpPr txBox="1"/>
          <p:nvPr/>
        </p:nvSpPr>
        <p:spPr>
          <a:xfrm>
            <a:off x="1875000" y="3696303"/>
            <a:ext cx="15604300" cy="908967"/>
          </a:xfrm>
          <a:prstGeom prst="rect">
            <a:avLst/>
          </a:prstGeom>
          <a:noFill/>
          <a:ln>
            <a:noFill/>
          </a:ln>
        </p:spPr>
        <p:txBody>
          <a:bodyPr spcFirstLastPara="1" wrap="square" lIns="0" tIns="0" rIns="0" bIns="0" anchor="t" anchorCtr="0">
            <a:spAutoFit/>
          </a:bodyPr>
          <a:lstStyle/>
          <a:p>
            <a:pPr marL="0" marR="0" lvl="0" indent="0" algn="l" rtl="0">
              <a:lnSpc>
                <a:spcPct val="149016"/>
              </a:lnSpc>
              <a:spcBef>
                <a:spcPts val="0"/>
              </a:spcBef>
              <a:spcAft>
                <a:spcPts val="0"/>
              </a:spcAft>
              <a:buClr>
                <a:srgbClr val="000000"/>
              </a:buClr>
              <a:buSzPts val="3964"/>
              <a:buFont typeface="Arial"/>
              <a:buNone/>
            </a:pPr>
            <a:r>
              <a:rPr lang="en-US" sz="3964" b="1" i="0" u="none" strike="noStrike" cap="none" dirty="0">
                <a:solidFill>
                  <a:srgbClr val="FFFFFF"/>
                </a:solidFill>
                <a:latin typeface="Helvetica Neue"/>
                <a:ea typeface="Helvetica Neue"/>
                <a:cs typeface="Helvetica Neue"/>
                <a:sym typeface="Helvetica Neue"/>
              </a:rPr>
              <a:t>Therapeutic Inertia-related Contributors for Persons with Diabetes</a:t>
            </a:r>
            <a:endParaRPr sz="1400" b="0" i="0" u="none" strike="noStrike" cap="none" dirty="0">
              <a:solidFill>
                <a:srgbClr val="000000"/>
              </a:solidFill>
              <a:latin typeface="Arial"/>
              <a:ea typeface="Arial"/>
              <a:cs typeface="Arial"/>
              <a:sym typeface="Arial"/>
            </a:endParaRPr>
          </a:p>
        </p:txBody>
      </p:sp>
      <p:sp>
        <p:nvSpPr>
          <p:cNvPr id="389" name="Google Shape;389;p17"/>
          <p:cNvSpPr txBox="1"/>
          <p:nvPr/>
        </p:nvSpPr>
        <p:spPr>
          <a:xfrm>
            <a:off x="1028700" y="1546503"/>
            <a:ext cx="16230600" cy="21498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Most Frequently Cited Contributors to Therapeutic Inertia in </a:t>
            </a:r>
            <a:r>
              <a:rPr lang="en-US" sz="4564" b="1" dirty="0">
                <a:solidFill>
                  <a:schemeClr val="dk1"/>
                </a:solidFill>
                <a:latin typeface="Helvetica Neue"/>
                <a:ea typeface="Helvetica Neue"/>
                <a:cs typeface="Helvetica Neue"/>
                <a:sym typeface="Helvetica Neue"/>
              </a:rPr>
              <a:t>People with Type 2 Diabetes</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390" name="Google Shape;390;p17"/>
          <p:cNvSpPr txBox="1"/>
          <p:nvPr/>
        </p:nvSpPr>
        <p:spPr>
          <a:xfrm>
            <a:off x="1028700" y="9128358"/>
            <a:ext cx="137601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Helvetica Neue"/>
                <a:ea typeface="Helvetica Neue"/>
                <a:cs typeface="Helvetica Neue"/>
                <a:sym typeface="Helvetica Neue"/>
              </a:rPr>
              <a:t>Adapted from :G Reach, V Pechtner, et al.; Clinical inertia and its impact on treatment intensification in people with type 2 diabetes mellitus; Diabetes &amp; Metabolism Vol 43, Issue 6, Dec. 2017, 501-511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Helvetica Neue"/>
                <a:ea typeface="Helvetica Neue"/>
                <a:cs typeface="Helvetica Neue"/>
                <a:sym typeface="Helvetica Neue"/>
              </a:rPr>
              <a:t>Addressing Therapeutic Inertia in 2020 and Beyond: A 3-Year Initiative of the American Diabetes Association, Clinical Diabetes July 31, 2020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Helvetica Neue"/>
              <a:ea typeface="Helvetica Neue"/>
              <a:cs typeface="Helvetica Neue"/>
              <a:sym typeface="Helvetica Neue"/>
            </a:endParaRPr>
          </a:p>
        </p:txBody>
      </p:sp>
      <p:sp>
        <p:nvSpPr>
          <p:cNvPr id="391" name="Google Shape;391;p17"/>
          <p:cNvSpPr/>
          <p:nvPr/>
        </p:nvSpPr>
        <p:spPr>
          <a:xfrm>
            <a:off x="12870055" y="4537703"/>
            <a:ext cx="3175657" cy="318989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92" name="Google Shape;392;p17"/>
          <p:cNvPicPr preferRelativeResize="0"/>
          <p:nvPr/>
        </p:nvPicPr>
        <p:blipFill rotWithShape="1">
          <a:blip r:embed="rId4">
            <a:alphaModFix/>
          </a:blip>
          <a:srcRect l="23858" t="22576" r="22017" b="19753"/>
          <a:stretch/>
        </p:blipFill>
        <p:spPr>
          <a:xfrm>
            <a:off x="13615173" y="5171812"/>
            <a:ext cx="1803545" cy="19216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18"/>
          <p:cNvPicPr preferRelativeResize="0"/>
          <p:nvPr/>
        </p:nvPicPr>
        <p:blipFill rotWithShape="1">
          <a:blip r:embed="rId3">
            <a:alphaModFix/>
          </a:blip>
          <a:srcRect l="25905" b="25961"/>
          <a:stretch/>
        </p:blipFill>
        <p:spPr>
          <a:xfrm>
            <a:off x="0" y="0"/>
            <a:ext cx="18288000" cy="10287000"/>
          </a:xfrm>
          <a:prstGeom prst="rect">
            <a:avLst/>
          </a:prstGeom>
          <a:noFill/>
          <a:ln>
            <a:noFill/>
          </a:ln>
        </p:spPr>
      </p:pic>
      <p:sp>
        <p:nvSpPr>
          <p:cNvPr id="402" name="Google Shape;402;p18"/>
          <p:cNvSpPr/>
          <p:nvPr/>
        </p:nvSpPr>
        <p:spPr>
          <a:xfrm>
            <a:off x="-100" y="0"/>
            <a:ext cx="18288000" cy="337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3" name="Google Shape;403;p18"/>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4" name="Google Shape;404;p18"/>
          <p:cNvSpPr/>
          <p:nvPr/>
        </p:nvSpPr>
        <p:spPr>
          <a:xfrm>
            <a:off x="1028700" y="3699167"/>
            <a:ext cx="16230600" cy="51798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5" name="Google Shape;405;p18"/>
          <p:cNvSpPr txBox="1"/>
          <p:nvPr/>
        </p:nvSpPr>
        <p:spPr>
          <a:xfrm>
            <a:off x="1662422" y="5334000"/>
            <a:ext cx="9975600" cy="2595903"/>
          </a:xfrm>
          <a:prstGeom prst="rect">
            <a:avLst/>
          </a:prstGeom>
          <a:noFill/>
          <a:ln>
            <a:noFill/>
          </a:ln>
        </p:spPr>
        <p:txBody>
          <a:bodyPr spcFirstLastPara="1" wrap="square" lIns="0" tIns="0" rIns="0" bIns="0" anchor="t" anchorCtr="0">
            <a:spAutoFit/>
          </a:bodyPr>
          <a:lstStyle/>
          <a:p>
            <a:pPr marL="532129" marR="0" lvl="1" indent="-253365" algn="l" rtl="0">
              <a:lnSpc>
                <a:spcPct val="149025"/>
              </a:lnSpc>
              <a:spcBef>
                <a:spcPts val="0"/>
              </a:spcBef>
              <a:spcAft>
                <a:spcPts val="0"/>
              </a:spcAft>
              <a:buClr>
                <a:srgbClr val="FFFFFF"/>
              </a:buClr>
              <a:buSzPts val="2264"/>
              <a:buFont typeface="Helvetica Neue"/>
              <a:buChar char="•"/>
            </a:pPr>
            <a:r>
              <a:rPr lang="en-US" sz="2264" b="1" i="0" u="none" strike="noStrike" cap="none" dirty="0">
                <a:solidFill>
                  <a:srgbClr val="FFFFFF"/>
                </a:solidFill>
                <a:latin typeface="Helvetica Neue"/>
                <a:ea typeface="Helvetica Neue"/>
                <a:cs typeface="Helvetica Neue"/>
                <a:sym typeface="Helvetica Neue"/>
              </a:rPr>
              <a:t>Failing to identify patients not meeting targets</a:t>
            </a:r>
            <a:endParaRPr sz="1200" b="1" i="0" u="none" strike="noStrike" cap="none" dirty="0">
              <a:solidFill>
                <a:srgbClr val="000000"/>
              </a:solidFill>
              <a:latin typeface="Helvetica Neue"/>
              <a:ea typeface="Helvetica Neue"/>
              <a:cs typeface="Helvetica Neue"/>
              <a:sym typeface="Helvetica Neue"/>
            </a:endParaRPr>
          </a:p>
          <a:p>
            <a:pPr marL="532129" marR="0" lvl="1" indent="-253365" algn="l" rtl="0">
              <a:lnSpc>
                <a:spcPct val="149025"/>
              </a:lnSpc>
              <a:spcBef>
                <a:spcPts val="0"/>
              </a:spcBef>
              <a:spcAft>
                <a:spcPts val="0"/>
              </a:spcAft>
              <a:buClr>
                <a:srgbClr val="FFFFFF"/>
              </a:buClr>
              <a:buSzPts val="2264"/>
              <a:buFont typeface="Helvetica Neue"/>
              <a:buChar char="•"/>
            </a:pPr>
            <a:r>
              <a:rPr lang="en-US" sz="2264" b="1" i="0" u="none" strike="noStrike" cap="none" dirty="0">
                <a:solidFill>
                  <a:srgbClr val="FFFFFF"/>
                </a:solidFill>
                <a:latin typeface="Helvetica Neue"/>
                <a:ea typeface="Helvetica Neue"/>
                <a:cs typeface="Helvetica Neue"/>
                <a:sym typeface="Helvetica Neue"/>
              </a:rPr>
              <a:t>Lack of transparency or accuracy in formulary at point of care</a:t>
            </a:r>
            <a:endParaRPr sz="1200" b="1" i="0" u="none" strike="noStrike" cap="none" dirty="0">
              <a:solidFill>
                <a:srgbClr val="000000"/>
              </a:solidFill>
              <a:latin typeface="Helvetica Neue"/>
              <a:ea typeface="Helvetica Neue"/>
              <a:cs typeface="Helvetica Neue"/>
              <a:sym typeface="Helvetica Neue"/>
            </a:endParaRPr>
          </a:p>
          <a:p>
            <a:pPr marL="532129" marR="0" lvl="1" indent="-253365" algn="l" rtl="0">
              <a:lnSpc>
                <a:spcPct val="149025"/>
              </a:lnSpc>
              <a:spcBef>
                <a:spcPts val="0"/>
              </a:spcBef>
              <a:spcAft>
                <a:spcPts val="0"/>
              </a:spcAft>
              <a:buClr>
                <a:srgbClr val="FFFFFF"/>
              </a:buClr>
              <a:buSzPts val="2264"/>
              <a:buFont typeface="Helvetica Neue"/>
              <a:buChar char="•"/>
            </a:pPr>
            <a:r>
              <a:rPr lang="en-US" sz="2264" b="1" i="0" u="none" strike="noStrike" cap="none" dirty="0">
                <a:solidFill>
                  <a:srgbClr val="FFFFFF"/>
                </a:solidFill>
                <a:latin typeface="Helvetica Neue"/>
                <a:ea typeface="Helvetica Neue"/>
                <a:cs typeface="Helvetica Neue"/>
                <a:sym typeface="Helvetica Neue"/>
              </a:rPr>
              <a:t>Not providing and promoting access to DSMES</a:t>
            </a:r>
            <a:r>
              <a:rPr lang="en-US" sz="2264" b="1" dirty="0">
                <a:solidFill>
                  <a:srgbClr val="FFFFFF"/>
                </a:solidFill>
                <a:latin typeface="Helvetica Neue"/>
                <a:ea typeface="Helvetica Neue"/>
                <a:cs typeface="Helvetica Neue"/>
                <a:sym typeface="Helvetica Neue"/>
              </a:rPr>
              <a:t> services</a:t>
            </a:r>
            <a:r>
              <a:rPr lang="en-US" sz="2264" b="1" i="0" u="none" strike="noStrike" cap="none" dirty="0">
                <a:solidFill>
                  <a:srgbClr val="FFFFFF"/>
                </a:solidFill>
                <a:latin typeface="Helvetica Neue"/>
                <a:ea typeface="Helvetica Neue"/>
                <a:cs typeface="Helvetica Neue"/>
                <a:sym typeface="Helvetica Neue"/>
              </a:rPr>
              <a:t> </a:t>
            </a:r>
            <a:endParaRPr sz="1200" b="1" i="0" u="none" strike="noStrike" cap="none" dirty="0">
              <a:solidFill>
                <a:srgbClr val="000000"/>
              </a:solidFill>
              <a:latin typeface="Helvetica Neue"/>
              <a:ea typeface="Helvetica Neue"/>
              <a:cs typeface="Helvetica Neue"/>
              <a:sym typeface="Helvetica Neue"/>
            </a:endParaRPr>
          </a:p>
          <a:p>
            <a:pPr marL="532129" marR="0" lvl="1" indent="-253365" algn="l" rtl="0">
              <a:lnSpc>
                <a:spcPct val="149025"/>
              </a:lnSpc>
              <a:spcBef>
                <a:spcPts val="0"/>
              </a:spcBef>
              <a:spcAft>
                <a:spcPts val="0"/>
              </a:spcAft>
              <a:buClr>
                <a:srgbClr val="FFFFFF"/>
              </a:buClr>
              <a:buSzPts val="2264"/>
              <a:buFont typeface="Helvetica Neue"/>
              <a:buChar char="•"/>
            </a:pPr>
            <a:r>
              <a:rPr lang="en-US" sz="2264" b="1" i="0" u="none" strike="noStrike" cap="none" dirty="0">
                <a:solidFill>
                  <a:srgbClr val="FFFFFF"/>
                </a:solidFill>
                <a:latin typeface="Helvetica Neue"/>
                <a:ea typeface="Helvetica Neue"/>
                <a:cs typeface="Helvetica Neue"/>
                <a:sym typeface="Helvetica Neue"/>
              </a:rPr>
              <a:t>No team approach to care</a:t>
            </a:r>
            <a:endParaRPr sz="1200" b="1" i="0" u="none" strike="noStrike" cap="none" dirty="0">
              <a:solidFill>
                <a:srgbClr val="000000"/>
              </a:solidFill>
              <a:latin typeface="Helvetica Neue"/>
              <a:ea typeface="Helvetica Neue"/>
              <a:cs typeface="Helvetica Neue"/>
              <a:sym typeface="Helvetica Neue"/>
            </a:endParaRPr>
          </a:p>
          <a:p>
            <a:pPr marL="532129" marR="0" lvl="1" indent="-253365" algn="l" rtl="0">
              <a:lnSpc>
                <a:spcPct val="149025"/>
              </a:lnSpc>
              <a:spcBef>
                <a:spcPts val="0"/>
              </a:spcBef>
              <a:spcAft>
                <a:spcPts val="0"/>
              </a:spcAft>
              <a:buClr>
                <a:srgbClr val="FFFFFF"/>
              </a:buClr>
              <a:buSzPts val="2264"/>
              <a:buFont typeface="Helvetica Neue"/>
              <a:buChar char="•"/>
            </a:pPr>
            <a:r>
              <a:rPr lang="en-US" sz="2264" b="1" i="0" u="none" strike="noStrike" cap="none" dirty="0">
                <a:solidFill>
                  <a:srgbClr val="FFFFFF"/>
                </a:solidFill>
                <a:latin typeface="Helvetica Neue"/>
                <a:ea typeface="Helvetica Neue"/>
                <a:cs typeface="Helvetica Neue"/>
                <a:sym typeface="Helvetica Neue"/>
              </a:rPr>
              <a:t>Insurance issues including medication switching</a:t>
            </a:r>
            <a:endParaRPr sz="1200" b="1" i="0" u="none" strike="noStrike" cap="none" dirty="0">
              <a:solidFill>
                <a:srgbClr val="000000"/>
              </a:solidFill>
              <a:latin typeface="Helvetica Neue"/>
              <a:ea typeface="Helvetica Neue"/>
              <a:cs typeface="Helvetica Neue"/>
              <a:sym typeface="Helvetica Neue"/>
            </a:endParaRPr>
          </a:p>
        </p:txBody>
      </p:sp>
      <p:sp>
        <p:nvSpPr>
          <p:cNvPr id="406" name="Google Shape;406;p18"/>
          <p:cNvSpPr txBox="1"/>
          <p:nvPr/>
        </p:nvSpPr>
        <p:spPr>
          <a:xfrm>
            <a:off x="1875032" y="4233103"/>
            <a:ext cx="14538000" cy="908967"/>
          </a:xfrm>
          <a:prstGeom prst="rect">
            <a:avLst/>
          </a:prstGeom>
          <a:noFill/>
          <a:ln>
            <a:noFill/>
          </a:ln>
        </p:spPr>
        <p:txBody>
          <a:bodyPr spcFirstLastPara="1" wrap="square" lIns="0" tIns="0" rIns="0" bIns="0" anchor="t" anchorCtr="0">
            <a:spAutoFit/>
          </a:bodyPr>
          <a:lstStyle/>
          <a:p>
            <a:pPr marL="0" marR="0" lvl="0" indent="0" algn="l" rtl="0">
              <a:lnSpc>
                <a:spcPct val="149016"/>
              </a:lnSpc>
              <a:spcBef>
                <a:spcPts val="0"/>
              </a:spcBef>
              <a:spcAft>
                <a:spcPts val="0"/>
              </a:spcAft>
              <a:buClr>
                <a:srgbClr val="000000"/>
              </a:buClr>
              <a:buSzPts val="3964"/>
              <a:buFont typeface="Arial"/>
              <a:buNone/>
            </a:pPr>
            <a:r>
              <a:rPr lang="en-US" sz="3964" b="1" i="0" u="none" strike="noStrike" cap="none" dirty="0">
                <a:solidFill>
                  <a:srgbClr val="FFFFFF"/>
                </a:solidFill>
                <a:latin typeface="Helvetica Neue"/>
                <a:ea typeface="Helvetica Neue"/>
                <a:cs typeface="Helvetica Neue"/>
                <a:sym typeface="Helvetica Neue"/>
              </a:rPr>
              <a:t>System-Related Contributors</a:t>
            </a:r>
            <a:endParaRPr sz="1400" b="0" i="0" u="none" strike="noStrike" cap="none" dirty="0">
              <a:solidFill>
                <a:srgbClr val="000000"/>
              </a:solidFill>
              <a:latin typeface="Arial"/>
              <a:ea typeface="Arial"/>
              <a:cs typeface="Arial"/>
              <a:sym typeface="Arial"/>
            </a:endParaRPr>
          </a:p>
        </p:txBody>
      </p:sp>
      <p:sp>
        <p:nvSpPr>
          <p:cNvPr id="407" name="Google Shape;407;p18"/>
          <p:cNvSpPr txBox="1"/>
          <p:nvPr/>
        </p:nvSpPr>
        <p:spPr>
          <a:xfrm>
            <a:off x="1028700" y="1546503"/>
            <a:ext cx="16230600" cy="2170402"/>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Most Frequently Cited Contributors to Therapeutic Inertia in People with Type 2 Diabetes</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408" name="Google Shape;408;p18"/>
          <p:cNvSpPr txBox="1"/>
          <p:nvPr/>
        </p:nvSpPr>
        <p:spPr>
          <a:xfrm>
            <a:off x="1028700" y="9204558"/>
            <a:ext cx="13760100" cy="985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Helvetica Neue"/>
                <a:ea typeface="Helvetica Neue"/>
                <a:cs typeface="Helvetica Neue"/>
                <a:sym typeface="Helvetica Neue"/>
              </a:rPr>
              <a:t>Adapted from :G Reach, V Pechtner, et al.; Clinical inertia and its impact on treatment intensification in people with type 2 diabetes mellitus; Diabetes &amp; Metabolism Vol 43, Issue 6, Dec. 2017, 501-511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Helvetica Neue"/>
                <a:ea typeface="Helvetica Neue"/>
                <a:cs typeface="Helvetica Neue"/>
                <a:sym typeface="Helvetica Neue"/>
              </a:rPr>
              <a:t>Addressing Therapeutic Inertia in 2020 and Beyond: A 3-Year Initiative of the American Diabetes Association, Clinical Diabetes July 31, 2020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Helvetica Neue"/>
              <a:ea typeface="Helvetica Neue"/>
              <a:cs typeface="Helvetica Neue"/>
              <a:sym typeface="Helvetica Neue"/>
            </a:endParaRPr>
          </a:p>
        </p:txBody>
      </p:sp>
      <p:sp>
        <p:nvSpPr>
          <p:cNvPr id="409" name="Google Shape;409;p18"/>
          <p:cNvSpPr/>
          <p:nvPr/>
        </p:nvSpPr>
        <p:spPr>
          <a:xfrm>
            <a:off x="12870055" y="4842503"/>
            <a:ext cx="3176180" cy="3190416"/>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10" name="Google Shape;410;p18"/>
          <p:cNvPicPr preferRelativeResize="0"/>
          <p:nvPr/>
        </p:nvPicPr>
        <p:blipFill rotWithShape="1">
          <a:blip r:embed="rId4">
            <a:alphaModFix/>
          </a:blip>
          <a:srcRect l="27683" t="25891" r="25507" b="24233"/>
          <a:stretch/>
        </p:blipFill>
        <p:spPr>
          <a:xfrm>
            <a:off x="13615173" y="5476612"/>
            <a:ext cx="1803545" cy="19216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0"/>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44" name="Google Shape;444;p20"/>
          <p:cNvPicPr preferRelativeResize="0"/>
          <p:nvPr/>
        </p:nvPicPr>
        <p:blipFill rotWithShape="1">
          <a:blip r:embed="rId3">
            <a:alphaModFix/>
          </a:blip>
          <a:srcRect/>
          <a:stretch/>
        </p:blipFill>
        <p:spPr>
          <a:xfrm>
            <a:off x="14037117" y="8878413"/>
            <a:ext cx="3550254" cy="774349"/>
          </a:xfrm>
          <a:prstGeom prst="rect">
            <a:avLst/>
          </a:prstGeom>
          <a:noFill/>
          <a:ln>
            <a:noFill/>
          </a:ln>
        </p:spPr>
      </p:pic>
      <p:pic>
        <p:nvPicPr>
          <p:cNvPr id="445" name="Google Shape;445;p20"/>
          <p:cNvPicPr preferRelativeResize="0"/>
          <p:nvPr/>
        </p:nvPicPr>
        <p:blipFill rotWithShape="1">
          <a:blip r:embed="rId4">
            <a:alphaModFix amt="75000"/>
          </a:blip>
          <a:srcRect/>
          <a:stretch/>
        </p:blipFill>
        <p:spPr>
          <a:xfrm>
            <a:off x="1108776" y="2830237"/>
            <a:ext cx="6663257" cy="6663257"/>
          </a:xfrm>
          <a:prstGeom prst="rect">
            <a:avLst/>
          </a:prstGeom>
          <a:noFill/>
          <a:ln>
            <a:noFill/>
          </a:ln>
        </p:spPr>
      </p:pic>
      <p:sp>
        <p:nvSpPr>
          <p:cNvPr id="446" name="Google Shape;446;p20"/>
          <p:cNvSpPr txBox="1"/>
          <p:nvPr/>
        </p:nvSpPr>
        <p:spPr>
          <a:xfrm>
            <a:off x="1879070" y="4972002"/>
            <a:ext cx="3542985" cy="1009501"/>
          </a:xfrm>
          <a:prstGeom prst="rect">
            <a:avLst/>
          </a:prstGeom>
          <a:noFill/>
          <a:ln>
            <a:noFill/>
          </a:ln>
        </p:spPr>
        <p:txBody>
          <a:bodyPr spcFirstLastPara="1" wrap="square" lIns="0" tIns="0" rIns="0" bIns="0" anchor="t" anchorCtr="0">
            <a:spAutoFit/>
          </a:bodyPr>
          <a:lstStyle/>
          <a:p>
            <a:pPr marL="0" marR="0" lvl="0" indent="0" algn="ctr" rtl="0">
              <a:lnSpc>
                <a:spcPct val="120025"/>
              </a:lnSpc>
              <a:spcBef>
                <a:spcPts val="0"/>
              </a:spcBef>
              <a:spcAft>
                <a:spcPts val="0"/>
              </a:spcAft>
              <a:buClr>
                <a:srgbClr val="000000"/>
              </a:buClr>
              <a:buSzPts val="3156"/>
              <a:buFont typeface="Arial"/>
              <a:buNone/>
            </a:pPr>
            <a:r>
              <a:rPr lang="en-US" sz="3156" b="1" i="0" u="none" strike="noStrike" cap="none" dirty="0">
                <a:solidFill>
                  <a:srgbClr val="000000"/>
                </a:solidFill>
                <a:latin typeface="Helvetica Neue"/>
                <a:ea typeface="Helvetica Neue"/>
                <a:cs typeface="Helvetica Neue"/>
                <a:sym typeface="Helvetica Neue"/>
              </a:rPr>
              <a:t>Timely Therapy Optimization:</a:t>
            </a:r>
            <a:endParaRPr sz="1400" b="0" i="0" u="none" strike="noStrike" cap="none" dirty="0">
              <a:solidFill>
                <a:srgbClr val="000000"/>
              </a:solidFill>
              <a:latin typeface="Arial"/>
              <a:ea typeface="Arial"/>
              <a:cs typeface="Arial"/>
              <a:sym typeface="Arial"/>
            </a:endParaRPr>
          </a:p>
        </p:txBody>
      </p:sp>
      <p:sp>
        <p:nvSpPr>
          <p:cNvPr id="447" name="Google Shape;447;p20"/>
          <p:cNvSpPr txBox="1"/>
          <p:nvPr/>
        </p:nvSpPr>
        <p:spPr>
          <a:xfrm>
            <a:off x="1028700" y="1727478"/>
            <a:ext cx="16230600" cy="1636602"/>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064"/>
              <a:buFont typeface="Arial"/>
              <a:buNone/>
            </a:pPr>
            <a:r>
              <a:rPr lang="en-US" sz="5064" b="1" i="0" u="none" strike="noStrike" cap="none" dirty="0">
                <a:solidFill>
                  <a:srgbClr val="000000"/>
                </a:solidFill>
                <a:latin typeface="Helvetica Neue"/>
                <a:ea typeface="Helvetica Neue"/>
                <a:cs typeface="Helvetica Neue"/>
                <a:sym typeface="Helvetica Neue"/>
              </a:rPr>
              <a:t>OTI Strategic Drivers</a:t>
            </a:r>
            <a:endParaRPr sz="1400" b="0" i="0" u="none" strike="noStrike" cap="none" dirty="0">
              <a:solidFill>
                <a:srgbClr val="000000"/>
              </a:solidFill>
              <a:latin typeface="Arial"/>
              <a:ea typeface="Arial"/>
              <a:cs typeface="Arial"/>
              <a:sym typeface="Arial"/>
            </a:endParaRPr>
          </a:p>
          <a:p>
            <a:pPr marL="0" marR="0" lvl="0" indent="0" algn="l" rtl="0">
              <a:lnSpc>
                <a:spcPct val="107069"/>
              </a:lnSpc>
              <a:spcBef>
                <a:spcPts val="0"/>
              </a:spcBef>
              <a:spcAft>
                <a:spcPts val="0"/>
              </a:spcAft>
              <a:buClr>
                <a:srgbClr val="000000"/>
              </a:buClr>
              <a:buSzPts val="5064"/>
              <a:buFont typeface="Arial"/>
              <a:buNone/>
            </a:pPr>
            <a:endParaRPr sz="5064" b="1" i="0" u="none" strike="noStrike" cap="none" dirty="0">
              <a:solidFill>
                <a:srgbClr val="000000"/>
              </a:solidFill>
              <a:latin typeface="Helvetica Neue"/>
              <a:ea typeface="Helvetica Neue"/>
              <a:cs typeface="Helvetica Neue"/>
              <a:sym typeface="Helvetica Neue"/>
            </a:endParaRPr>
          </a:p>
        </p:txBody>
      </p:sp>
      <p:pic>
        <p:nvPicPr>
          <p:cNvPr id="448" name="Google Shape;448;p20"/>
          <p:cNvPicPr preferRelativeResize="0"/>
          <p:nvPr/>
        </p:nvPicPr>
        <p:blipFill rotWithShape="1">
          <a:blip r:embed="rId4">
            <a:alphaModFix amt="75000"/>
          </a:blip>
          <a:srcRect/>
          <a:stretch/>
        </p:blipFill>
        <p:spPr>
          <a:xfrm>
            <a:off x="5496754" y="2830237"/>
            <a:ext cx="6663257" cy="6663257"/>
          </a:xfrm>
          <a:prstGeom prst="rect">
            <a:avLst/>
          </a:prstGeom>
          <a:noFill/>
          <a:ln>
            <a:noFill/>
          </a:ln>
        </p:spPr>
      </p:pic>
      <p:sp>
        <p:nvSpPr>
          <p:cNvPr id="449" name="Google Shape;449;p20"/>
          <p:cNvSpPr txBox="1"/>
          <p:nvPr/>
        </p:nvSpPr>
        <p:spPr>
          <a:xfrm>
            <a:off x="2037792" y="6225054"/>
            <a:ext cx="3225541" cy="1367448"/>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Clr>
                <a:srgbClr val="000000"/>
              </a:buClr>
              <a:buSzPts val="2801"/>
              <a:buFont typeface="Arial"/>
              <a:buNone/>
            </a:pPr>
            <a:r>
              <a:rPr lang="en-US" sz="2801" b="1" i="0" u="none" strike="noStrike" cap="none" dirty="0">
                <a:solidFill>
                  <a:srgbClr val="000000"/>
                </a:solidFill>
                <a:latin typeface="Helvetica Neue"/>
                <a:ea typeface="Helvetica Neue"/>
                <a:cs typeface="Helvetica Neue"/>
                <a:sym typeface="Helvetica Neue"/>
              </a:rPr>
              <a:t>Get to glycemic goal in &lt;6 months</a:t>
            </a:r>
            <a:endParaRPr sz="1400" b="0" i="0" u="none" strike="noStrike" cap="none" dirty="0">
              <a:solidFill>
                <a:srgbClr val="000000"/>
              </a:solidFill>
              <a:latin typeface="Arial"/>
              <a:ea typeface="Arial"/>
              <a:cs typeface="Arial"/>
              <a:sym typeface="Arial"/>
            </a:endParaRPr>
          </a:p>
          <a:p>
            <a:pPr marL="0" marR="0" lvl="0" indent="0" algn="ctr" rtl="0">
              <a:lnSpc>
                <a:spcPct val="149018"/>
              </a:lnSpc>
              <a:spcBef>
                <a:spcPts val="0"/>
              </a:spcBef>
              <a:spcAft>
                <a:spcPts val="0"/>
              </a:spcAft>
              <a:buClr>
                <a:srgbClr val="000000"/>
              </a:buClr>
              <a:buSzPts val="2801"/>
              <a:buFont typeface="Arial"/>
              <a:buNone/>
            </a:pPr>
            <a:endParaRPr sz="2801" b="1" i="0" u="none" strike="noStrike" cap="none" dirty="0">
              <a:solidFill>
                <a:srgbClr val="000000"/>
              </a:solidFill>
              <a:latin typeface="Helvetica Neue"/>
              <a:ea typeface="Helvetica Neue"/>
              <a:cs typeface="Helvetica Neue"/>
              <a:sym typeface="Helvetica Neue"/>
            </a:endParaRPr>
          </a:p>
        </p:txBody>
      </p:sp>
      <p:sp>
        <p:nvSpPr>
          <p:cNvPr id="450" name="Google Shape;450;p20"/>
          <p:cNvSpPr txBox="1"/>
          <p:nvPr/>
        </p:nvSpPr>
        <p:spPr>
          <a:xfrm>
            <a:off x="7772033" y="4972002"/>
            <a:ext cx="3542985" cy="1009501"/>
          </a:xfrm>
          <a:prstGeom prst="rect">
            <a:avLst/>
          </a:prstGeom>
          <a:noFill/>
          <a:ln>
            <a:noFill/>
          </a:ln>
        </p:spPr>
        <p:txBody>
          <a:bodyPr spcFirstLastPara="1" wrap="square" lIns="0" tIns="0" rIns="0" bIns="0" anchor="t" anchorCtr="0">
            <a:spAutoFit/>
          </a:bodyPr>
          <a:lstStyle/>
          <a:p>
            <a:pPr marL="0" marR="0" lvl="0" indent="0" algn="ctr" rtl="0">
              <a:lnSpc>
                <a:spcPct val="120025"/>
              </a:lnSpc>
              <a:spcBef>
                <a:spcPts val="0"/>
              </a:spcBef>
              <a:spcAft>
                <a:spcPts val="0"/>
              </a:spcAft>
              <a:buClr>
                <a:srgbClr val="000000"/>
              </a:buClr>
              <a:buSzPts val="3156"/>
              <a:buFont typeface="Arial"/>
              <a:buNone/>
            </a:pPr>
            <a:r>
              <a:rPr lang="en-US" sz="3156" b="1" i="0" u="none" strike="noStrike" cap="none" dirty="0">
                <a:solidFill>
                  <a:srgbClr val="000000"/>
                </a:solidFill>
                <a:latin typeface="Helvetica Neue"/>
                <a:ea typeface="Helvetica Neue"/>
                <a:cs typeface="Helvetica Neue"/>
                <a:sym typeface="Helvetica Neue"/>
              </a:rPr>
              <a:t> Improved Care </a:t>
            </a:r>
            <a:r>
              <a:rPr lang="en-US" sz="3156" b="1" i="0" u="none" strike="noStrike" cap="none" dirty="0">
                <a:solidFill>
                  <a:srgbClr val="000000"/>
                </a:solidFill>
                <a:latin typeface="Arimo"/>
                <a:ea typeface="Arimo"/>
                <a:cs typeface="Arimo"/>
                <a:sym typeface="Arimo"/>
              </a:rPr>
              <a:t>Plan Adherence:</a:t>
            </a:r>
            <a:endParaRPr sz="1400" b="0" i="0" u="none" strike="noStrike" cap="none" dirty="0">
              <a:solidFill>
                <a:srgbClr val="000000"/>
              </a:solidFill>
              <a:latin typeface="Arial"/>
              <a:ea typeface="Arial"/>
              <a:cs typeface="Arial"/>
              <a:sym typeface="Arial"/>
            </a:endParaRPr>
          </a:p>
        </p:txBody>
      </p:sp>
      <p:sp>
        <p:nvSpPr>
          <p:cNvPr id="451" name="Google Shape;451;p20"/>
          <p:cNvSpPr txBox="1"/>
          <p:nvPr/>
        </p:nvSpPr>
        <p:spPr>
          <a:xfrm>
            <a:off x="7930756" y="6225054"/>
            <a:ext cx="3225541" cy="2710999"/>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Clr>
                <a:srgbClr val="000000"/>
              </a:buClr>
              <a:buSzPts val="2801"/>
              <a:buFont typeface="Arial"/>
              <a:buNone/>
            </a:pPr>
            <a:r>
              <a:rPr lang="en-US" sz="2801" b="1" i="0" u="none" strike="noStrike" cap="none" dirty="0">
                <a:solidFill>
                  <a:srgbClr val="000000"/>
                </a:solidFill>
                <a:latin typeface="Helvetica Neue"/>
                <a:ea typeface="Helvetica Neue"/>
                <a:cs typeface="Helvetica Neue"/>
                <a:sym typeface="Helvetica Neue"/>
              </a:rPr>
              <a:t>Empower team members and people with diabetes</a:t>
            </a:r>
            <a:endParaRPr sz="1400" b="0" i="0" u="none" strike="noStrike" cap="none" dirty="0">
              <a:solidFill>
                <a:srgbClr val="000000"/>
              </a:solidFill>
              <a:latin typeface="Arial"/>
              <a:ea typeface="Arial"/>
              <a:cs typeface="Arial"/>
              <a:sym typeface="Arial"/>
            </a:endParaRPr>
          </a:p>
          <a:p>
            <a:pPr marL="0" marR="0" lvl="0" indent="0" algn="ctr" rtl="0">
              <a:lnSpc>
                <a:spcPct val="149018"/>
              </a:lnSpc>
              <a:spcBef>
                <a:spcPts val="0"/>
              </a:spcBef>
              <a:spcAft>
                <a:spcPts val="0"/>
              </a:spcAft>
              <a:buClr>
                <a:srgbClr val="000000"/>
              </a:buClr>
              <a:buSzPts val="2801"/>
              <a:buFont typeface="Arial"/>
              <a:buNone/>
            </a:pPr>
            <a:endParaRPr sz="2801" b="1" i="0" u="none" strike="noStrike" cap="none" dirty="0">
              <a:solidFill>
                <a:srgbClr val="000000"/>
              </a:solidFill>
              <a:latin typeface="Helvetica Neue"/>
              <a:ea typeface="Helvetica Neue"/>
              <a:cs typeface="Helvetica Neue"/>
              <a:sym typeface="Helvetica Neue"/>
            </a:endParaRPr>
          </a:p>
        </p:txBody>
      </p:sp>
      <p:sp>
        <p:nvSpPr>
          <p:cNvPr id="452" name="Google Shape;452;p20"/>
          <p:cNvSpPr txBox="1"/>
          <p:nvPr/>
        </p:nvSpPr>
        <p:spPr>
          <a:xfrm>
            <a:off x="5702008" y="5505328"/>
            <a:ext cx="1933492" cy="1009501"/>
          </a:xfrm>
          <a:prstGeom prst="rect">
            <a:avLst/>
          </a:prstGeom>
          <a:noFill/>
          <a:ln>
            <a:noFill/>
          </a:ln>
        </p:spPr>
        <p:txBody>
          <a:bodyPr spcFirstLastPara="1" wrap="square" lIns="0" tIns="0" rIns="0" bIns="0" anchor="t" anchorCtr="0">
            <a:spAutoFit/>
          </a:bodyPr>
          <a:lstStyle/>
          <a:p>
            <a:pPr marL="0" marR="0" lvl="0" indent="0" algn="ctr" rtl="0">
              <a:lnSpc>
                <a:spcPct val="120025"/>
              </a:lnSpc>
              <a:spcBef>
                <a:spcPts val="0"/>
              </a:spcBef>
              <a:spcAft>
                <a:spcPts val="0"/>
              </a:spcAft>
              <a:buClr>
                <a:srgbClr val="000000"/>
              </a:buClr>
              <a:buSzPts val="3156"/>
              <a:buFont typeface="Arial"/>
              <a:buNone/>
            </a:pPr>
            <a:r>
              <a:rPr lang="en-US" sz="3156" b="1" i="0" u="none" strike="noStrike" cap="none" dirty="0">
                <a:solidFill>
                  <a:srgbClr val="FFFFFF"/>
                </a:solidFill>
                <a:latin typeface="Helvetica Neue"/>
                <a:ea typeface="Helvetica Neue"/>
                <a:cs typeface="Helvetica Neue"/>
                <a:sym typeface="Helvetica Neue"/>
              </a:rPr>
              <a:t>Inertia </a:t>
            </a:r>
            <a:endParaRPr sz="1400" b="0" i="0" u="none" strike="noStrike" cap="none" dirty="0">
              <a:solidFill>
                <a:srgbClr val="000000"/>
              </a:solidFill>
              <a:latin typeface="Arial"/>
              <a:ea typeface="Arial"/>
              <a:cs typeface="Arial"/>
              <a:sym typeface="Arial"/>
            </a:endParaRPr>
          </a:p>
          <a:p>
            <a:pPr marL="0" marR="0" lvl="0" indent="0" algn="ctr" rtl="0">
              <a:lnSpc>
                <a:spcPct val="120025"/>
              </a:lnSpc>
              <a:spcBef>
                <a:spcPts val="0"/>
              </a:spcBef>
              <a:spcAft>
                <a:spcPts val="0"/>
              </a:spcAft>
              <a:buClr>
                <a:srgbClr val="000000"/>
              </a:buClr>
              <a:buSzPts val="3156"/>
              <a:buFont typeface="Arial"/>
              <a:buNone/>
            </a:pPr>
            <a:r>
              <a:rPr lang="en-US" sz="3156" b="1" i="0" u="none" strike="noStrike" cap="none" dirty="0">
                <a:solidFill>
                  <a:srgbClr val="FFFFFF"/>
                </a:solidFill>
                <a:latin typeface="Helvetica Neue"/>
                <a:ea typeface="Helvetica Neue"/>
                <a:cs typeface="Helvetica Neue"/>
                <a:sym typeface="Helvetica Neue"/>
              </a:rPr>
              <a:t>Busting</a:t>
            </a:r>
            <a:endParaRPr sz="1400" b="0" i="0" u="none" strike="noStrike" cap="none" dirty="0">
              <a:solidFill>
                <a:srgbClr val="000000"/>
              </a:solidFill>
              <a:latin typeface="Arial"/>
              <a:ea typeface="Arial"/>
              <a:cs typeface="Arial"/>
              <a:sym typeface="Arial"/>
            </a:endParaRPr>
          </a:p>
        </p:txBody>
      </p:sp>
      <p:sp>
        <p:nvSpPr>
          <p:cNvPr id="453" name="Google Shape;453;p20"/>
          <p:cNvSpPr txBox="1"/>
          <p:nvPr/>
        </p:nvSpPr>
        <p:spPr>
          <a:xfrm>
            <a:off x="12560383" y="5217826"/>
            <a:ext cx="4572327" cy="1869029"/>
          </a:xfrm>
          <a:prstGeom prst="rect">
            <a:avLst/>
          </a:prstGeom>
          <a:noFill/>
          <a:ln>
            <a:noFill/>
          </a:ln>
        </p:spPr>
        <p:txBody>
          <a:bodyPr spcFirstLastPara="1" wrap="square" lIns="0" tIns="0" rIns="0" bIns="0" anchor="t" anchorCtr="0">
            <a:spAutoFit/>
          </a:bodyPr>
          <a:lstStyle/>
          <a:p>
            <a:pPr marL="0" marR="0" lvl="0" indent="0" algn="l" rtl="0">
              <a:lnSpc>
                <a:spcPct val="194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2997"/>
              </a:lnSpc>
              <a:spcBef>
                <a:spcPts val="0"/>
              </a:spcBef>
              <a:spcAft>
                <a:spcPts val="0"/>
              </a:spcAft>
              <a:buClr>
                <a:srgbClr val="000000"/>
              </a:buClr>
              <a:buSzPts val="3403"/>
              <a:buFont typeface="Arial"/>
              <a:buNone/>
            </a:pPr>
            <a:r>
              <a:rPr lang="en-US" sz="3403" b="1" i="0" u="none" strike="noStrike" cap="none" dirty="0">
                <a:solidFill>
                  <a:srgbClr val="A6192E"/>
                </a:solidFill>
                <a:latin typeface="Helvetica Neue"/>
                <a:ea typeface="Helvetica Neue"/>
                <a:cs typeface="Helvetica Neue"/>
                <a:sym typeface="Helvetica Neue"/>
              </a:rPr>
              <a:t>Both are critical but  neither is sufficient on their own!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p:nvPr/>
        </p:nvSpPr>
        <p:spPr>
          <a:xfrm rot="5400000">
            <a:off x="11407625" y="459675"/>
            <a:ext cx="1102800" cy="10292400"/>
          </a:xfrm>
          <a:prstGeom prst="round2SameRect">
            <a:avLst>
              <a:gd name="adj1" fmla="val 16667"/>
              <a:gd name="adj2" fmla="val 0"/>
            </a:avLst>
          </a:prstGeom>
          <a:solidFill>
            <a:srgbClr val="E2CBCB">
              <a:alpha val="89020"/>
            </a:srgbClr>
          </a:solidFill>
          <a:ln w="25400" cap="flat" cmpd="sng">
            <a:solidFill>
              <a:srgbClr val="E2CBCB">
                <a:alpha val="89020"/>
              </a:srgbClr>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60" name="Google Shape;460;p21"/>
          <p:cNvSpPr/>
          <p:nvPr/>
        </p:nvSpPr>
        <p:spPr>
          <a:xfrm rot="5400000">
            <a:off x="11360075" y="-1018851"/>
            <a:ext cx="1102800" cy="10387500"/>
          </a:xfrm>
          <a:prstGeom prst="round2SameRect">
            <a:avLst>
              <a:gd name="adj1" fmla="val 16667"/>
              <a:gd name="adj2" fmla="val 0"/>
            </a:avLst>
          </a:prstGeom>
          <a:solidFill>
            <a:srgbClr val="E2CBCB">
              <a:alpha val="89019"/>
            </a:srgbClr>
          </a:solidFill>
          <a:ln w="25400" cap="flat" cmpd="sng">
            <a:solidFill>
              <a:srgbClr val="E2CBCB">
                <a:alpha val="89019"/>
              </a:srgbClr>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61" name="Google Shape;461;p21"/>
          <p:cNvSpPr txBox="1"/>
          <p:nvPr/>
        </p:nvSpPr>
        <p:spPr>
          <a:xfrm>
            <a:off x="7112881" y="3444563"/>
            <a:ext cx="4573800" cy="1253700"/>
          </a:xfrm>
          <a:prstGeom prst="rect">
            <a:avLst/>
          </a:prstGeom>
          <a:noFill/>
          <a:ln>
            <a:noFill/>
          </a:ln>
        </p:spPr>
        <p:txBody>
          <a:bodyPr spcFirstLastPara="1" wrap="square" lIns="74275" tIns="37125" rIns="74275" bIns="37125" anchor="ctr" anchorCtr="0">
            <a:noAutofit/>
          </a:bodyPr>
          <a:lstStyle/>
          <a:p>
            <a:pPr marL="0" marR="0" lvl="0" indent="0" algn="l" rtl="0">
              <a:lnSpc>
                <a:spcPct val="90000"/>
              </a:lnSpc>
              <a:spcBef>
                <a:spcPts val="0"/>
              </a:spcBef>
              <a:spcAft>
                <a:spcPts val="0"/>
              </a:spcAft>
              <a:buClr>
                <a:srgbClr val="000000"/>
              </a:buClr>
              <a:buSzPts val="1950"/>
              <a:buFont typeface="Arial"/>
              <a:buNone/>
            </a:pPr>
            <a:endParaRPr sz="2000" b="1" i="0" u="none" strike="noStrike" cap="none" dirty="0">
              <a:solidFill>
                <a:schemeClr val="dk1"/>
              </a:solidFill>
              <a:latin typeface="Helvetica Neue"/>
              <a:ea typeface="Helvetica Neue"/>
              <a:cs typeface="Helvetica Neue"/>
              <a:sym typeface="Helvetica Neue"/>
            </a:endParaRPr>
          </a:p>
          <a:p>
            <a:pPr marL="171450" marR="0" lvl="1" indent="-215900" algn="l" rtl="0">
              <a:lnSpc>
                <a:spcPct val="90000"/>
              </a:lnSpc>
              <a:spcBef>
                <a:spcPts val="0"/>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Virtual coaching</a:t>
            </a:r>
            <a:endParaRPr sz="2000" b="1" i="0" u="none" strike="noStrike" cap="none" dirty="0">
              <a:solidFill>
                <a:schemeClr val="dk1"/>
              </a:solidFill>
              <a:latin typeface="Helvetica Neue"/>
              <a:ea typeface="Helvetica Neue"/>
              <a:cs typeface="Helvetica Neue"/>
              <a:sym typeface="Helvetica Neue"/>
            </a:endParaRPr>
          </a:p>
          <a:p>
            <a:pPr marL="171450" marR="0" lvl="1" indent="-215900" algn="l" rtl="0">
              <a:lnSpc>
                <a:spcPct val="90000"/>
              </a:lnSpc>
              <a:spcBef>
                <a:spcPts val="293"/>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Self-management education</a:t>
            </a:r>
            <a:endParaRPr sz="2000" b="1" i="0" u="none" strike="noStrike" cap="none" dirty="0">
              <a:solidFill>
                <a:schemeClr val="dk1"/>
              </a:solidFill>
              <a:latin typeface="Helvetica Neue"/>
              <a:ea typeface="Helvetica Neue"/>
              <a:cs typeface="Helvetica Neue"/>
              <a:sym typeface="Helvetica Neue"/>
            </a:endParaRPr>
          </a:p>
          <a:p>
            <a:pPr marL="171450" marR="0" lvl="1" indent="-215900" algn="l" rtl="0">
              <a:lnSpc>
                <a:spcPct val="90000"/>
              </a:lnSpc>
              <a:spcBef>
                <a:spcPts val="293"/>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Telemonitoring</a:t>
            </a:r>
            <a:endParaRPr sz="2000" b="1" i="0" u="none" strike="noStrike" cap="none" dirty="0">
              <a:solidFill>
                <a:schemeClr val="dk1"/>
              </a:solidFill>
              <a:latin typeface="Helvetica Neue"/>
              <a:ea typeface="Helvetica Neue"/>
              <a:cs typeface="Helvetica Neue"/>
              <a:sym typeface="Helvetica Neue"/>
            </a:endParaRPr>
          </a:p>
        </p:txBody>
      </p:sp>
      <p:sp>
        <p:nvSpPr>
          <p:cNvPr id="462" name="Google Shape;462;p21"/>
          <p:cNvSpPr/>
          <p:nvPr/>
        </p:nvSpPr>
        <p:spPr>
          <a:xfrm>
            <a:off x="950975" y="3429000"/>
            <a:ext cx="5842958" cy="1389295"/>
          </a:xfrm>
          <a:prstGeom prst="roundRect">
            <a:avLst>
              <a:gd name="adj" fmla="val 16667"/>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63" name="Google Shape;463;p21"/>
          <p:cNvSpPr txBox="1"/>
          <p:nvPr/>
        </p:nvSpPr>
        <p:spPr>
          <a:xfrm>
            <a:off x="1059755" y="3496819"/>
            <a:ext cx="5625398" cy="1253657"/>
          </a:xfrm>
          <a:prstGeom prst="rect">
            <a:avLst/>
          </a:prstGeom>
          <a:noFill/>
          <a:ln>
            <a:noFill/>
          </a:ln>
        </p:spPr>
        <p:txBody>
          <a:bodyPr spcFirstLastPara="1" wrap="square" lIns="142875" tIns="71425" rIns="142875" bIns="71425" anchor="ctr" anchorCtr="0">
            <a:noAutofit/>
          </a:bodyPr>
          <a:lstStyle/>
          <a:p>
            <a:pPr marL="0" marR="0" lvl="0" indent="0" algn="ctr" rtl="0">
              <a:lnSpc>
                <a:spcPct val="90000"/>
              </a:lnSpc>
              <a:spcBef>
                <a:spcPts val="0"/>
              </a:spcBef>
              <a:spcAft>
                <a:spcPts val="0"/>
              </a:spcAft>
              <a:buClr>
                <a:srgbClr val="000000"/>
              </a:buClr>
              <a:buSzPts val="3750"/>
              <a:buFont typeface="Arial"/>
              <a:buNone/>
            </a:pPr>
            <a:r>
              <a:rPr lang="en-US" sz="3000" b="1" i="0" u="none" strike="noStrike" cap="none" dirty="0">
                <a:solidFill>
                  <a:schemeClr val="lt1"/>
                </a:solidFill>
                <a:latin typeface="Helvetica Neue"/>
                <a:ea typeface="Helvetica Neue"/>
                <a:cs typeface="Helvetica Neue"/>
                <a:sym typeface="Helvetica Neue"/>
              </a:rPr>
              <a:t>Care management and patient education-based</a:t>
            </a:r>
            <a:endParaRPr sz="3000" b="1" i="0" u="none" strike="noStrike" cap="none" dirty="0">
              <a:solidFill>
                <a:schemeClr val="dk1"/>
              </a:solidFill>
              <a:latin typeface="Helvetica Neue"/>
              <a:ea typeface="Helvetica Neue"/>
              <a:cs typeface="Helvetica Neue"/>
              <a:sym typeface="Helvetica Neue"/>
            </a:endParaRPr>
          </a:p>
        </p:txBody>
      </p:sp>
      <p:sp>
        <p:nvSpPr>
          <p:cNvPr id="464" name="Google Shape;464;p21"/>
          <p:cNvSpPr txBox="1"/>
          <p:nvPr/>
        </p:nvSpPr>
        <p:spPr>
          <a:xfrm>
            <a:off x="7111201" y="5131550"/>
            <a:ext cx="8990400" cy="1002900"/>
          </a:xfrm>
          <a:prstGeom prst="rect">
            <a:avLst/>
          </a:prstGeom>
          <a:noFill/>
          <a:ln>
            <a:noFill/>
          </a:ln>
        </p:spPr>
        <p:txBody>
          <a:bodyPr spcFirstLastPara="1" wrap="square" lIns="74275" tIns="37125" rIns="74275" bIns="37125" anchor="ctr" anchorCtr="0">
            <a:noAutofit/>
          </a:bodyPr>
          <a:lstStyle/>
          <a:p>
            <a:pPr marL="171450" marR="0" lvl="1" indent="-215900" algn="l" rtl="0">
              <a:lnSpc>
                <a:spcPct val="90000"/>
              </a:lnSpc>
              <a:spcBef>
                <a:spcPts val="0"/>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Programs designed to influence physician behavior through education, in-person training, and support from specialists, feedback, or reminders</a:t>
            </a:r>
            <a:endParaRPr sz="2000" b="1" i="0" u="none" strike="noStrike" cap="none" dirty="0">
              <a:solidFill>
                <a:schemeClr val="dk1"/>
              </a:solidFill>
              <a:latin typeface="Helvetica Neue"/>
              <a:ea typeface="Helvetica Neue"/>
              <a:cs typeface="Helvetica Neue"/>
              <a:sym typeface="Helvetica Neue"/>
            </a:endParaRPr>
          </a:p>
        </p:txBody>
      </p:sp>
      <p:sp>
        <p:nvSpPr>
          <p:cNvPr id="465" name="Google Shape;465;p21"/>
          <p:cNvSpPr/>
          <p:nvPr/>
        </p:nvSpPr>
        <p:spPr>
          <a:xfrm>
            <a:off x="950975" y="4887762"/>
            <a:ext cx="5842958" cy="1389295"/>
          </a:xfrm>
          <a:prstGeom prst="roundRect">
            <a:avLst>
              <a:gd name="adj" fmla="val 16667"/>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66" name="Google Shape;466;p21"/>
          <p:cNvSpPr txBox="1"/>
          <p:nvPr/>
        </p:nvSpPr>
        <p:spPr>
          <a:xfrm>
            <a:off x="1059755" y="4955581"/>
            <a:ext cx="5625398" cy="1253657"/>
          </a:xfrm>
          <a:prstGeom prst="rect">
            <a:avLst/>
          </a:prstGeom>
          <a:noFill/>
          <a:ln>
            <a:noFill/>
          </a:ln>
        </p:spPr>
        <p:txBody>
          <a:bodyPr spcFirstLastPara="1" wrap="square" lIns="142875" tIns="71425" rIns="142875" bIns="71425" anchor="ctr" anchorCtr="0">
            <a:noAutofit/>
          </a:bodyPr>
          <a:lstStyle/>
          <a:p>
            <a:pPr marL="0" marR="0" lvl="0" indent="0" algn="ctr" rtl="0">
              <a:lnSpc>
                <a:spcPct val="90000"/>
              </a:lnSpc>
              <a:spcBef>
                <a:spcPts val="0"/>
              </a:spcBef>
              <a:spcAft>
                <a:spcPts val="0"/>
              </a:spcAft>
              <a:buClr>
                <a:srgbClr val="000000"/>
              </a:buClr>
              <a:buSzPts val="3750"/>
              <a:buFont typeface="Arial"/>
              <a:buNone/>
            </a:pPr>
            <a:r>
              <a:rPr lang="en-US" sz="3000" b="1" i="0" u="none" strike="noStrike" cap="none" dirty="0">
                <a:solidFill>
                  <a:schemeClr val="lt1"/>
                </a:solidFill>
                <a:latin typeface="Helvetica Neue"/>
                <a:ea typeface="Helvetica Neue"/>
                <a:cs typeface="Helvetica Neue"/>
                <a:sym typeface="Helvetica Neue"/>
              </a:rPr>
              <a:t>Physician-based</a:t>
            </a:r>
            <a:endParaRPr sz="3000" b="1" i="0" u="none" strike="noStrike" cap="none" dirty="0">
              <a:solidFill>
                <a:schemeClr val="dk1"/>
              </a:solidFill>
              <a:latin typeface="Helvetica Neue"/>
              <a:ea typeface="Helvetica Neue"/>
              <a:cs typeface="Helvetica Neue"/>
              <a:sym typeface="Helvetica Neue"/>
            </a:endParaRPr>
          </a:p>
        </p:txBody>
      </p:sp>
      <p:sp>
        <p:nvSpPr>
          <p:cNvPr id="467" name="Google Shape;467;p21"/>
          <p:cNvSpPr/>
          <p:nvPr/>
        </p:nvSpPr>
        <p:spPr>
          <a:xfrm rot="5400000">
            <a:off x="11431956" y="1847430"/>
            <a:ext cx="1111437" cy="10387482"/>
          </a:xfrm>
          <a:prstGeom prst="round2SameRect">
            <a:avLst>
              <a:gd name="adj1" fmla="val 16667"/>
              <a:gd name="adj2" fmla="val 0"/>
            </a:avLst>
          </a:prstGeom>
          <a:solidFill>
            <a:srgbClr val="E2CBCB">
              <a:alpha val="89019"/>
            </a:srgbClr>
          </a:solidFill>
          <a:ln w="25400" cap="flat" cmpd="sng">
            <a:solidFill>
              <a:srgbClr val="E2CBCB">
                <a:alpha val="89019"/>
              </a:srgbClr>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68" name="Google Shape;468;p21"/>
          <p:cNvSpPr txBox="1"/>
          <p:nvPr/>
        </p:nvSpPr>
        <p:spPr>
          <a:xfrm>
            <a:off x="7112875" y="6539700"/>
            <a:ext cx="9575400" cy="1002900"/>
          </a:xfrm>
          <a:prstGeom prst="rect">
            <a:avLst/>
          </a:prstGeom>
          <a:noFill/>
          <a:ln>
            <a:noFill/>
          </a:ln>
        </p:spPr>
        <p:txBody>
          <a:bodyPr spcFirstLastPara="1" wrap="square" lIns="74275" tIns="37125" rIns="74275" bIns="37125" anchor="ctr" anchorCtr="0">
            <a:noAutofit/>
          </a:bodyPr>
          <a:lstStyle/>
          <a:p>
            <a:pPr marL="171450" marR="0" lvl="1" indent="-215900" algn="l" rtl="0">
              <a:lnSpc>
                <a:spcPct val="90000"/>
              </a:lnSpc>
              <a:spcBef>
                <a:spcPts val="0"/>
              </a:spcBef>
              <a:spcAft>
                <a:spcPts val="0"/>
              </a:spcAft>
              <a:buClr>
                <a:schemeClr val="dk1"/>
              </a:buClr>
              <a:buSzPts val="2000"/>
              <a:buFont typeface="Arial"/>
              <a:buChar char="•"/>
            </a:pPr>
            <a:r>
              <a:rPr lang="en-US" sz="2000" b="1" i="0" u="none" strike="noStrike" cap="none" dirty="0">
                <a:solidFill>
                  <a:schemeClr val="dk1"/>
                </a:solidFill>
                <a:latin typeface="Helvetica Neue"/>
                <a:ea typeface="Helvetica Neue"/>
                <a:cs typeface="Helvetica Neue"/>
                <a:sym typeface="Helvetica Neue"/>
              </a:rPr>
              <a:t>Provided medication management using protocols to initiate or intensify therapy</a:t>
            </a:r>
            <a:endParaRPr sz="2000" b="1" i="0" u="none" strike="noStrike" cap="none" dirty="0">
              <a:solidFill>
                <a:schemeClr val="dk1"/>
              </a:solidFill>
              <a:latin typeface="Helvetica Neue"/>
              <a:ea typeface="Helvetica Neue"/>
              <a:cs typeface="Helvetica Neue"/>
              <a:sym typeface="Helvetica Neue"/>
            </a:endParaRPr>
          </a:p>
        </p:txBody>
      </p:sp>
      <p:sp>
        <p:nvSpPr>
          <p:cNvPr id="469" name="Google Shape;469;p21"/>
          <p:cNvSpPr/>
          <p:nvPr/>
        </p:nvSpPr>
        <p:spPr>
          <a:xfrm>
            <a:off x="950975" y="6346522"/>
            <a:ext cx="5842958" cy="1389295"/>
          </a:xfrm>
          <a:prstGeom prst="roundRect">
            <a:avLst>
              <a:gd name="adj" fmla="val 16667"/>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70" name="Google Shape;470;p21"/>
          <p:cNvSpPr txBox="1"/>
          <p:nvPr/>
        </p:nvSpPr>
        <p:spPr>
          <a:xfrm>
            <a:off x="1059755" y="6414342"/>
            <a:ext cx="5625398" cy="1253657"/>
          </a:xfrm>
          <a:prstGeom prst="rect">
            <a:avLst/>
          </a:prstGeom>
          <a:noFill/>
          <a:ln>
            <a:noFill/>
          </a:ln>
        </p:spPr>
        <p:txBody>
          <a:bodyPr spcFirstLastPara="1" wrap="square" lIns="142875" tIns="71425" rIns="142875" bIns="71425" anchor="ctr" anchorCtr="0">
            <a:noAutofit/>
          </a:bodyPr>
          <a:lstStyle/>
          <a:p>
            <a:pPr marL="0" marR="0" lvl="0" indent="0" algn="ctr" rtl="0">
              <a:lnSpc>
                <a:spcPct val="90000"/>
              </a:lnSpc>
              <a:spcBef>
                <a:spcPts val="0"/>
              </a:spcBef>
              <a:spcAft>
                <a:spcPts val="0"/>
              </a:spcAft>
              <a:buClr>
                <a:srgbClr val="000000"/>
              </a:buClr>
              <a:buSzPts val="3750"/>
              <a:buFont typeface="Arial"/>
              <a:buNone/>
            </a:pPr>
            <a:r>
              <a:rPr lang="en-US" sz="3000" b="1" i="0" u="none" strike="noStrike" cap="none" dirty="0">
                <a:solidFill>
                  <a:schemeClr val="lt1"/>
                </a:solidFill>
                <a:latin typeface="Helvetica Neue"/>
                <a:ea typeface="Helvetica Neue"/>
                <a:cs typeface="Helvetica Neue"/>
                <a:sym typeface="Helvetica Neue"/>
              </a:rPr>
              <a:t>Nurse or certified diabetes care and education specialist-based </a:t>
            </a:r>
            <a:endParaRPr sz="3000" b="1" i="0" u="none" strike="noStrike" cap="none" dirty="0">
              <a:solidFill>
                <a:schemeClr val="dk1"/>
              </a:solidFill>
              <a:latin typeface="Helvetica Neue"/>
              <a:ea typeface="Helvetica Neue"/>
              <a:cs typeface="Helvetica Neue"/>
              <a:sym typeface="Helvetica Neue"/>
            </a:endParaRPr>
          </a:p>
        </p:txBody>
      </p:sp>
      <p:sp>
        <p:nvSpPr>
          <p:cNvPr id="471" name="Google Shape;471;p21"/>
          <p:cNvSpPr/>
          <p:nvPr/>
        </p:nvSpPr>
        <p:spPr>
          <a:xfrm rot="5400000">
            <a:off x="11431956" y="3306191"/>
            <a:ext cx="1111437" cy="10387482"/>
          </a:xfrm>
          <a:prstGeom prst="round2SameRect">
            <a:avLst>
              <a:gd name="adj1" fmla="val 16667"/>
              <a:gd name="adj2" fmla="val 0"/>
            </a:avLst>
          </a:prstGeom>
          <a:solidFill>
            <a:srgbClr val="E2CBCB">
              <a:alpha val="89019"/>
            </a:srgbClr>
          </a:solidFill>
          <a:ln w="25400" cap="flat" cmpd="sng">
            <a:solidFill>
              <a:srgbClr val="E2CBCB">
                <a:alpha val="89019"/>
              </a:srgbClr>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72" name="Google Shape;472;p21"/>
          <p:cNvSpPr txBox="1"/>
          <p:nvPr/>
        </p:nvSpPr>
        <p:spPr>
          <a:xfrm>
            <a:off x="7112875" y="7998475"/>
            <a:ext cx="9981600" cy="1002900"/>
          </a:xfrm>
          <a:prstGeom prst="rect">
            <a:avLst/>
          </a:prstGeom>
          <a:noFill/>
          <a:ln>
            <a:noFill/>
          </a:ln>
        </p:spPr>
        <p:txBody>
          <a:bodyPr spcFirstLastPara="1" wrap="square" lIns="74275" tIns="37125" rIns="74275" bIns="37125" anchor="ctr" anchorCtr="0">
            <a:noAutofit/>
          </a:bodyPr>
          <a:lstStyle/>
          <a:p>
            <a:pPr marL="171450" marR="0" lvl="1" indent="-215900" algn="l" rtl="0">
              <a:lnSpc>
                <a:spcPct val="90000"/>
              </a:lnSpc>
              <a:spcBef>
                <a:spcPts val="0"/>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Provided medication management using guidelines</a:t>
            </a:r>
            <a:endParaRPr sz="2000" b="1" i="0" u="none" strike="noStrike" cap="none" dirty="0">
              <a:solidFill>
                <a:schemeClr val="dk1"/>
              </a:solidFill>
              <a:latin typeface="Helvetica Neue"/>
              <a:ea typeface="Helvetica Neue"/>
              <a:cs typeface="Helvetica Neue"/>
              <a:sym typeface="Helvetica Neue"/>
            </a:endParaRPr>
          </a:p>
        </p:txBody>
      </p:sp>
      <p:sp>
        <p:nvSpPr>
          <p:cNvPr id="473" name="Google Shape;473;p21"/>
          <p:cNvSpPr/>
          <p:nvPr/>
        </p:nvSpPr>
        <p:spPr>
          <a:xfrm>
            <a:off x="950975" y="7805284"/>
            <a:ext cx="5842958" cy="1389295"/>
          </a:xfrm>
          <a:prstGeom prst="roundRect">
            <a:avLst>
              <a:gd name="adj" fmla="val 16667"/>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
        <p:nvSpPr>
          <p:cNvPr id="474" name="Google Shape;474;p21"/>
          <p:cNvSpPr txBox="1"/>
          <p:nvPr/>
        </p:nvSpPr>
        <p:spPr>
          <a:xfrm>
            <a:off x="1059755" y="7873103"/>
            <a:ext cx="5625398" cy="1253657"/>
          </a:xfrm>
          <a:prstGeom prst="rect">
            <a:avLst/>
          </a:prstGeom>
          <a:noFill/>
          <a:ln>
            <a:noFill/>
          </a:ln>
        </p:spPr>
        <p:txBody>
          <a:bodyPr spcFirstLastPara="1" wrap="square" lIns="142875" tIns="71425" rIns="142875" bIns="71425" anchor="ctr" anchorCtr="0">
            <a:noAutofit/>
          </a:bodyPr>
          <a:lstStyle/>
          <a:p>
            <a:pPr marL="0" marR="0" lvl="0" indent="0" algn="ctr" rtl="0">
              <a:lnSpc>
                <a:spcPct val="90000"/>
              </a:lnSpc>
              <a:spcBef>
                <a:spcPts val="0"/>
              </a:spcBef>
              <a:spcAft>
                <a:spcPts val="0"/>
              </a:spcAft>
              <a:buClr>
                <a:srgbClr val="000000"/>
              </a:buClr>
              <a:buSzPts val="3750"/>
              <a:buFont typeface="Arial"/>
              <a:buNone/>
            </a:pPr>
            <a:r>
              <a:rPr lang="en-US" sz="3000" b="1" i="0" u="none" strike="noStrike" cap="none" dirty="0">
                <a:solidFill>
                  <a:schemeClr val="lt1"/>
                </a:solidFill>
                <a:latin typeface="Helvetica Neue"/>
                <a:ea typeface="Helvetica Neue"/>
                <a:cs typeface="Helvetica Neue"/>
                <a:sym typeface="Helvetica Neue"/>
              </a:rPr>
              <a:t>Pharmacist-based </a:t>
            </a:r>
            <a:endParaRPr sz="3000" b="1" i="0" u="none" strike="noStrike" cap="none" dirty="0">
              <a:solidFill>
                <a:schemeClr val="dk1"/>
              </a:solidFill>
              <a:latin typeface="Helvetica Neue"/>
              <a:ea typeface="Helvetica Neue"/>
              <a:cs typeface="Helvetica Neue"/>
              <a:sym typeface="Helvetica Neue"/>
            </a:endParaRPr>
          </a:p>
        </p:txBody>
      </p:sp>
      <p:sp>
        <p:nvSpPr>
          <p:cNvPr id="475" name="Google Shape;475;p21"/>
          <p:cNvSpPr txBox="1"/>
          <p:nvPr/>
        </p:nvSpPr>
        <p:spPr>
          <a:xfrm>
            <a:off x="659750" y="9502947"/>
            <a:ext cx="9343200" cy="4617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Arial"/>
                <a:ea typeface="Arial"/>
                <a:cs typeface="Arial"/>
                <a:sym typeface="Arial"/>
              </a:rPr>
              <a:t>Powell et al. Diabetes Obes Metab. May 2021</a:t>
            </a:r>
            <a:endParaRPr sz="2700" b="0" i="0" u="none" strike="noStrike" cap="none" dirty="0">
              <a:solidFill>
                <a:schemeClr val="dk1"/>
              </a:solidFill>
              <a:latin typeface="Arial"/>
              <a:ea typeface="Arial"/>
              <a:cs typeface="Arial"/>
              <a:sym typeface="Arial"/>
            </a:endParaRPr>
          </a:p>
        </p:txBody>
      </p:sp>
      <p:sp>
        <p:nvSpPr>
          <p:cNvPr id="476" name="Google Shape;476;p21"/>
          <p:cNvSpPr/>
          <p:nvPr/>
        </p:nvSpPr>
        <p:spPr>
          <a:xfrm>
            <a:off x="1028700" y="1028700"/>
            <a:ext cx="1700700" cy="1671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7" name="Google Shape;477;p21"/>
          <p:cNvSpPr txBox="1"/>
          <p:nvPr/>
        </p:nvSpPr>
        <p:spPr>
          <a:xfrm>
            <a:off x="1028700" y="1681365"/>
            <a:ext cx="16230600" cy="13299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000"/>
              <a:buFont typeface="Calibri"/>
              <a:buNone/>
            </a:pPr>
            <a:r>
              <a:rPr lang="en-US" sz="4800" b="1" dirty="0">
                <a:solidFill>
                  <a:schemeClr val="dk1"/>
                </a:solidFill>
                <a:latin typeface="Helvetica Neue"/>
                <a:ea typeface="Helvetica Neue"/>
                <a:cs typeface="Helvetica Neue"/>
                <a:sym typeface="Helvetica Neue"/>
              </a:rPr>
              <a:t>Meta-Analysis: Studies Categorized by Primary Type of Intervention</a:t>
            </a:r>
            <a:endParaRPr sz="5064" b="1" i="0" u="none" strike="noStrike" cap="none" dirty="0">
              <a:solidFill>
                <a:srgbClr val="000000"/>
              </a:solidFill>
              <a:latin typeface="Helvetica Neue"/>
              <a:ea typeface="Helvetica Neue"/>
              <a:cs typeface="Helvetica Neue"/>
              <a:sym typeface="Helvetica Neue"/>
            </a:endParaRPr>
          </a:p>
        </p:txBody>
      </p:sp>
      <p:sp>
        <p:nvSpPr>
          <p:cNvPr id="478" name="Google Shape;478;p21"/>
          <p:cNvSpPr txBox="1"/>
          <p:nvPr/>
        </p:nvSpPr>
        <p:spPr>
          <a:xfrm>
            <a:off x="12114418" y="3443700"/>
            <a:ext cx="4573800" cy="1253700"/>
          </a:xfrm>
          <a:prstGeom prst="rect">
            <a:avLst/>
          </a:prstGeom>
          <a:noFill/>
          <a:ln>
            <a:noFill/>
          </a:ln>
        </p:spPr>
        <p:txBody>
          <a:bodyPr spcFirstLastPara="1" wrap="square" lIns="74275" tIns="37125" rIns="74275" bIns="37125" anchor="ctr" anchorCtr="0">
            <a:noAutofit/>
          </a:bodyPr>
          <a:lstStyle/>
          <a:p>
            <a:pPr marL="0" marR="0" lvl="0" indent="0" algn="l" rtl="0">
              <a:lnSpc>
                <a:spcPct val="90000"/>
              </a:lnSpc>
              <a:spcBef>
                <a:spcPts val="293"/>
              </a:spcBef>
              <a:spcAft>
                <a:spcPts val="0"/>
              </a:spcAft>
              <a:buNone/>
            </a:pPr>
            <a:endParaRPr sz="2000" b="1" i="0" u="none" strike="noStrike" cap="none" dirty="0">
              <a:solidFill>
                <a:schemeClr val="dk1"/>
              </a:solidFill>
              <a:latin typeface="Helvetica Neue"/>
              <a:ea typeface="Helvetica Neue"/>
              <a:cs typeface="Helvetica Neue"/>
              <a:sym typeface="Helvetica Neue"/>
            </a:endParaRPr>
          </a:p>
          <a:p>
            <a:pPr marL="171450" marR="0" lvl="1" indent="-215900" algn="l" rtl="0">
              <a:lnSpc>
                <a:spcPct val="90000"/>
              </a:lnSpc>
              <a:spcBef>
                <a:spcPts val="293"/>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Point of care testing, alerts </a:t>
            </a:r>
            <a:endParaRPr sz="2000" b="1" dirty="0">
              <a:solidFill>
                <a:schemeClr val="dk1"/>
              </a:solidFill>
              <a:latin typeface="Helvetica Neue"/>
              <a:ea typeface="Helvetica Neue"/>
              <a:cs typeface="Helvetica Neue"/>
              <a:sym typeface="Helvetica Neue"/>
            </a:endParaRPr>
          </a:p>
          <a:p>
            <a:pPr marL="171450" marR="0" lvl="1" indent="-215900" algn="l" rtl="0">
              <a:lnSpc>
                <a:spcPct val="90000"/>
              </a:lnSpc>
              <a:spcBef>
                <a:spcPts val="293"/>
              </a:spcBef>
              <a:spcAft>
                <a:spcPts val="0"/>
              </a:spcAft>
              <a:buClr>
                <a:schemeClr val="dk1"/>
              </a:buClr>
              <a:buSzPts val="2000"/>
              <a:buFont typeface="Helvetica Neue"/>
              <a:buChar char="•"/>
            </a:pPr>
            <a:r>
              <a:rPr lang="en-US" sz="2000" b="1" i="0" u="none" strike="noStrike" cap="none" dirty="0">
                <a:solidFill>
                  <a:schemeClr val="dk1"/>
                </a:solidFill>
                <a:latin typeface="Helvetica Neue"/>
                <a:ea typeface="Helvetica Neue"/>
                <a:cs typeface="Helvetica Neue"/>
                <a:sym typeface="Helvetica Neue"/>
              </a:rPr>
              <a:t>Shared decision-making tools </a:t>
            </a:r>
            <a:endParaRPr sz="2000" b="1"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8" name="Google Shape;118;p2"/>
          <p:cNvPicPr preferRelativeResize="0"/>
          <p:nvPr/>
        </p:nvPicPr>
        <p:blipFill rotWithShape="1">
          <a:blip r:embed="rId3">
            <a:alphaModFix/>
          </a:blip>
          <a:srcRect l="28696" r="22697"/>
          <a:stretch/>
        </p:blipFill>
        <p:spPr>
          <a:xfrm>
            <a:off x="10602950" y="0"/>
            <a:ext cx="7685050" cy="10287000"/>
          </a:xfrm>
          <a:prstGeom prst="rect">
            <a:avLst/>
          </a:prstGeom>
          <a:noFill/>
          <a:ln>
            <a:noFill/>
          </a:ln>
        </p:spPr>
      </p:pic>
      <p:sp>
        <p:nvSpPr>
          <p:cNvPr id="119" name="Google Shape;119;p2"/>
          <p:cNvSpPr txBox="1"/>
          <p:nvPr/>
        </p:nvSpPr>
        <p:spPr>
          <a:xfrm>
            <a:off x="1028701" y="1717953"/>
            <a:ext cx="9574200" cy="26208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564"/>
              <a:buFont typeface="Arial"/>
              <a:buNone/>
            </a:pPr>
            <a:r>
              <a:rPr lang="en-US" sz="5564" b="1" i="0" u="none" strike="noStrike" cap="none" dirty="0">
                <a:solidFill>
                  <a:srgbClr val="000000"/>
                </a:solidFill>
                <a:latin typeface="Helvetica Neue"/>
                <a:ea typeface="Helvetica Neue"/>
                <a:cs typeface="Helvetica Neue"/>
                <a:sym typeface="Helvetica Neue"/>
              </a:rPr>
              <a:t>Type 2 Diabetes is a Pressing Health Issue</a:t>
            </a:r>
            <a:endParaRPr sz="1400" b="1" i="0" u="none" strike="noStrike" cap="none" dirty="0">
              <a:solidFill>
                <a:srgbClr val="000000"/>
              </a:solidFill>
              <a:latin typeface="Helvetica Neue"/>
              <a:ea typeface="Helvetica Neue"/>
              <a:cs typeface="Helvetica Neue"/>
              <a:sym typeface="Helvetica Neue"/>
            </a:endParaRPr>
          </a:p>
          <a:p>
            <a:pPr marL="0" marR="0" lvl="0" indent="0" algn="l" rtl="0">
              <a:lnSpc>
                <a:spcPct val="103001"/>
              </a:lnSpc>
              <a:spcBef>
                <a:spcPts val="0"/>
              </a:spcBef>
              <a:spcAft>
                <a:spcPts val="0"/>
              </a:spcAft>
              <a:buClr>
                <a:srgbClr val="000000"/>
              </a:buClr>
              <a:buSzPts val="5564"/>
              <a:buFont typeface="Arial"/>
              <a:buNone/>
            </a:pPr>
            <a:endParaRPr sz="5564" b="1" i="0" u="none" strike="noStrike" cap="none" dirty="0">
              <a:solidFill>
                <a:srgbClr val="000000"/>
              </a:solidFill>
              <a:latin typeface="Arimo"/>
              <a:ea typeface="Arimo"/>
              <a:cs typeface="Arimo"/>
              <a:sym typeface="Arimo"/>
            </a:endParaRPr>
          </a:p>
        </p:txBody>
      </p:sp>
      <p:sp>
        <p:nvSpPr>
          <p:cNvPr id="120" name="Google Shape;120;p2"/>
          <p:cNvSpPr txBox="1"/>
          <p:nvPr/>
        </p:nvSpPr>
        <p:spPr>
          <a:xfrm>
            <a:off x="1028700" y="3866800"/>
            <a:ext cx="8468700" cy="4659352"/>
          </a:xfrm>
          <a:prstGeom prst="rect">
            <a:avLst/>
          </a:prstGeom>
          <a:noFill/>
          <a:ln>
            <a:noFill/>
          </a:ln>
        </p:spPr>
        <p:txBody>
          <a:bodyPr spcFirstLastPara="1" wrap="square" lIns="0" tIns="0" rIns="0" bIns="0" anchor="t" anchorCtr="0">
            <a:spAutoFit/>
          </a:bodyPr>
          <a:lstStyle/>
          <a:p>
            <a:pPr marL="769613" marR="0" lvl="1" indent="-372107" algn="l" rtl="0">
              <a:lnSpc>
                <a:spcPct val="150000"/>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Affects over </a:t>
            </a:r>
            <a:r>
              <a:rPr lang="en-US" sz="3364" i="0" u="none" strike="noStrike" cap="none" dirty="0">
                <a:solidFill>
                  <a:schemeClr val="dk1"/>
                </a:solidFill>
                <a:latin typeface="Helvetica Neue"/>
                <a:ea typeface="Helvetica Neue"/>
                <a:cs typeface="Helvetica Neue"/>
                <a:sym typeface="Helvetica Neue"/>
              </a:rPr>
              <a:t>37.3 </a:t>
            </a:r>
            <a:r>
              <a:rPr lang="en-US" sz="3364" i="0" u="none" strike="noStrike" cap="none" dirty="0">
                <a:solidFill>
                  <a:srgbClr val="000000"/>
                </a:solidFill>
                <a:latin typeface="Helvetica Neue"/>
                <a:ea typeface="Helvetica Neue"/>
                <a:cs typeface="Helvetica Neue"/>
                <a:sym typeface="Helvetica Neue"/>
              </a:rPr>
              <a:t>million Americans</a:t>
            </a:r>
            <a:endParaRPr sz="1200" i="0" u="none" strike="noStrike" cap="none" dirty="0">
              <a:solidFill>
                <a:srgbClr val="000000"/>
              </a:solidFill>
              <a:latin typeface="Helvetica Neue"/>
              <a:ea typeface="Helvetica Neue"/>
              <a:cs typeface="Helvetica Neue"/>
              <a:sym typeface="Helvetica Neue"/>
            </a:endParaRPr>
          </a:p>
          <a:p>
            <a:pPr marL="769613" marR="0" lvl="1" indent="-372107" algn="l" rtl="0">
              <a:lnSpc>
                <a:spcPct val="150000"/>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11% of the population</a:t>
            </a:r>
            <a:endParaRPr sz="1200" i="0" u="none" strike="noStrike" cap="none" dirty="0">
              <a:solidFill>
                <a:srgbClr val="000000"/>
              </a:solidFill>
              <a:latin typeface="Helvetica Neue"/>
              <a:ea typeface="Helvetica Neue"/>
              <a:cs typeface="Helvetica Neue"/>
              <a:sym typeface="Helvetica Neue"/>
            </a:endParaRPr>
          </a:p>
          <a:p>
            <a:pPr marL="769613" marR="0" lvl="1" indent="-372107" algn="l" rtl="0">
              <a:lnSpc>
                <a:spcPct val="150000"/>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Consumes 1 in 4 health care dollars</a:t>
            </a:r>
            <a:endParaRPr sz="1200" i="0" u="none" strike="noStrike" cap="none" dirty="0">
              <a:solidFill>
                <a:srgbClr val="000000"/>
              </a:solidFill>
              <a:latin typeface="Helvetica Neue"/>
              <a:ea typeface="Helvetica Neue"/>
              <a:cs typeface="Helvetica Neue"/>
              <a:sym typeface="Helvetica Neue"/>
            </a:endParaRPr>
          </a:p>
          <a:p>
            <a:pPr marL="769613" marR="0" lvl="1" indent="-372107" algn="l" rtl="0">
              <a:lnSpc>
                <a:spcPct val="150000"/>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60% higher risk of early death </a:t>
            </a:r>
            <a:endParaRPr sz="1200" i="0" u="none" strike="noStrike" cap="none" dirty="0">
              <a:solidFill>
                <a:srgbClr val="000000"/>
              </a:solidFill>
              <a:latin typeface="Helvetica Neue"/>
              <a:ea typeface="Helvetica Neue"/>
              <a:cs typeface="Helvetica Neue"/>
              <a:sym typeface="Helvetica Neue"/>
            </a:endParaRPr>
          </a:p>
          <a:p>
            <a:pPr marL="769613" marR="0" lvl="1" indent="-372107" algn="l" rtl="0">
              <a:lnSpc>
                <a:spcPct val="150000"/>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Higher risk of blindness, kidney failure, heart disease, stroke, and loss of limb</a:t>
            </a:r>
            <a:endParaRPr sz="1200" i="0" u="none" strike="noStrike" cap="none" dirty="0">
              <a:solidFill>
                <a:srgbClr val="000000"/>
              </a:solidFill>
              <a:latin typeface="Helvetica Neue"/>
              <a:ea typeface="Helvetica Neue"/>
              <a:cs typeface="Helvetica Neue"/>
              <a:sym typeface="Helvetica Neue"/>
            </a:endParaRPr>
          </a:p>
        </p:txBody>
      </p:sp>
      <p:sp>
        <p:nvSpPr>
          <p:cNvPr id="121" name="Google Shape;121;p2"/>
          <p:cNvSpPr txBox="1"/>
          <p:nvPr/>
        </p:nvSpPr>
        <p:spPr>
          <a:xfrm>
            <a:off x="1028700" y="9258300"/>
            <a:ext cx="48006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i="0" u="none" strike="noStrike" cap="none" dirty="0">
                <a:solidFill>
                  <a:srgbClr val="000000"/>
                </a:solidFill>
                <a:latin typeface="Helvetica Neue"/>
                <a:ea typeface="Helvetica Neue"/>
                <a:cs typeface="Helvetica Neue"/>
                <a:sym typeface="Helvetica Neue"/>
              </a:rPr>
              <a:t>American Diabetes Association. Economic costs of diabetes in the US in 2017. Diabetes Care. 2018 May;41(5):917–928.</a:t>
            </a:r>
            <a:endParaRPr sz="160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27" name="Group 26">
            <a:extLst>
              <a:ext uri="{FF2B5EF4-FFF2-40B4-BE49-F238E27FC236}">
                <a16:creationId xmlns:a16="http://schemas.microsoft.com/office/drawing/2014/main" id="{CFB6E71C-3039-A07D-E8A4-EF4ED536114A}"/>
              </a:ext>
            </a:extLst>
          </p:cNvPr>
          <p:cNvGrpSpPr/>
          <p:nvPr/>
        </p:nvGrpSpPr>
        <p:grpSpPr>
          <a:xfrm>
            <a:off x="254163" y="908824"/>
            <a:ext cx="2079051" cy="173363"/>
            <a:chOff x="169442" y="862355"/>
            <a:chExt cx="1386034" cy="115575"/>
          </a:xfrm>
        </p:grpSpPr>
        <p:sp>
          <p:nvSpPr>
            <p:cNvPr id="6" name="Rectangle 5">
              <a:extLst>
                <a:ext uri="{FF2B5EF4-FFF2-40B4-BE49-F238E27FC236}">
                  <a16:creationId xmlns:a16="http://schemas.microsoft.com/office/drawing/2014/main" id="{9014EF40-8E82-4D4D-977C-247CBB0472B9}"/>
                </a:ext>
              </a:extLst>
            </p:cNvPr>
            <p:cNvSpPr/>
            <p:nvPr/>
          </p:nvSpPr>
          <p:spPr>
            <a:xfrm>
              <a:off x="169442" y="862355"/>
              <a:ext cx="1386034" cy="115575"/>
            </a:xfrm>
            <a:prstGeom prst="rect">
              <a:avLst/>
            </a:prstGeom>
            <a:solidFill>
              <a:srgbClr val="E5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endParaRPr kumimoji="0" lang="en-US" sz="21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 name="Picture 7">
              <a:extLst>
                <a:ext uri="{FF2B5EF4-FFF2-40B4-BE49-F238E27FC236}">
                  <a16:creationId xmlns:a16="http://schemas.microsoft.com/office/drawing/2014/main" id="{3041C1B6-C8BB-0A47-96A9-ACC68DECA16A}"/>
                </a:ext>
              </a:extLst>
            </p:cNvPr>
            <p:cNvPicPr>
              <a:picLocks noChangeAspect="1"/>
            </p:cNvPicPr>
            <p:nvPr/>
          </p:nvPicPr>
          <p:blipFill>
            <a:blip r:embed="rId3"/>
            <a:stretch>
              <a:fillRect/>
            </a:stretch>
          </p:blipFill>
          <p:spPr>
            <a:xfrm>
              <a:off x="190226" y="874800"/>
              <a:ext cx="1346200" cy="95250"/>
            </a:xfrm>
            <a:prstGeom prst="rect">
              <a:avLst/>
            </a:prstGeom>
          </p:spPr>
        </p:pic>
      </p:grpSp>
      <p:grpSp>
        <p:nvGrpSpPr>
          <p:cNvPr id="25" name="Group 24">
            <a:extLst>
              <a:ext uri="{FF2B5EF4-FFF2-40B4-BE49-F238E27FC236}">
                <a16:creationId xmlns:a16="http://schemas.microsoft.com/office/drawing/2014/main" id="{696A3895-1C82-F333-8914-AFEB1F8F4ADB}"/>
              </a:ext>
            </a:extLst>
          </p:cNvPr>
          <p:cNvGrpSpPr/>
          <p:nvPr/>
        </p:nvGrpSpPr>
        <p:grpSpPr>
          <a:xfrm>
            <a:off x="4218603" y="9256091"/>
            <a:ext cx="2916558" cy="808451"/>
            <a:chOff x="2812402" y="6427196"/>
            <a:chExt cx="1944372" cy="538967"/>
          </a:xfrm>
        </p:grpSpPr>
        <p:grpSp>
          <p:nvGrpSpPr>
            <p:cNvPr id="23" name="Group 22">
              <a:extLst>
                <a:ext uri="{FF2B5EF4-FFF2-40B4-BE49-F238E27FC236}">
                  <a16:creationId xmlns:a16="http://schemas.microsoft.com/office/drawing/2014/main" id="{443B638E-D03B-C9C4-EF0A-E31935BA06C7}"/>
                </a:ext>
              </a:extLst>
            </p:cNvPr>
            <p:cNvGrpSpPr/>
            <p:nvPr/>
          </p:nvGrpSpPr>
          <p:grpSpPr>
            <a:xfrm>
              <a:off x="4033028" y="6427196"/>
              <a:ext cx="723746" cy="203200"/>
              <a:chOff x="4033028" y="6427196"/>
              <a:chExt cx="723746" cy="203200"/>
            </a:xfrm>
          </p:grpSpPr>
          <p:cxnSp>
            <p:nvCxnSpPr>
              <p:cNvPr id="13" name="Straight Connector 12">
                <a:extLst>
                  <a:ext uri="{FF2B5EF4-FFF2-40B4-BE49-F238E27FC236}">
                    <a16:creationId xmlns:a16="http://schemas.microsoft.com/office/drawing/2014/main" id="{9FE54720-3EBD-5E7F-5556-DC68E1DA0F3A}"/>
                  </a:ext>
                </a:extLst>
              </p:cNvPr>
              <p:cNvCxnSpPr/>
              <p:nvPr/>
            </p:nvCxnSpPr>
            <p:spPr>
              <a:xfrm>
                <a:off x="4756774" y="6427196"/>
                <a:ext cx="0" cy="2032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A1B701F-D3D5-E37D-BF39-B7A8B3FC1A88}"/>
                  </a:ext>
                </a:extLst>
              </p:cNvPr>
              <p:cNvCxnSpPr/>
              <p:nvPr/>
            </p:nvCxnSpPr>
            <p:spPr>
              <a:xfrm flipH="1">
                <a:off x="4033028" y="6528796"/>
                <a:ext cx="723746" cy="0"/>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9FF15D94-AF6C-68D4-1217-F148EC174C11}"/>
                </a:ext>
              </a:extLst>
            </p:cNvPr>
            <p:cNvSpPr txBox="1"/>
            <p:nvPr/>
          </p:nvSpPr>
          <p:spPr>
            <a:xfrm>
              <a:off x="2812402" y="6566054"/>
              <a:ext cx="1896032" cy="400109"/>
            </a:xfrm>
            <a:prstGeom prst="rect">
              <a:avLst/>
            </a:prstGeom>
            <a:noFill/>
          </p:spPr>
          <p:txBody>
            <a:bodyPr wrap="none" rtlCol="0">
              <a:spAutoFit/>
            </a:bodyPr>
            <a:lstStyle/>
            <a:p>
              <a:pPr marL="0" marR="0" lvl="0" indent="0" algn="just"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650" b="1" i="0" u="none" strike="noStrike" kern="0" cap="none" spc="0" normalizeH="0" baseline="0" noProof="0" dirty="0">
                  <a:ln>
                    <a:noFill/>
                  </a:ln>
                  <a:solidFill>
                    <a:srgbClr val="AA182C"/>
                  </a:solidFill>
                  <a:effectLst/>
                  <a:uLnTx/>
                  <a:uFillTx/>
                  <a:latin typeface="Arial"/>
                  <a:cs typeface="Arial"/>
                  <a:sym typeface="Arial"/>
                </a:rPr>
                <a:t>Absolute reduction in A1C</a:t>
              </a:r>
              <a:br>
                <a:rPr kumimoji="0" lang="en-US" sz="1650" b="1" i="0" u="none" strike="noStrike" kern="0" cap="none" spc="0" normalizeH="0" baseline="0" noProof="0" dirty="0">
                  <a:ln>
                    <a:noFill/>
                  </a:ln>
                  <a:solidFill>
                    <a:srgbClr val="AA182C"/>
                  </a:solidFill>
                  <a:effectLst/>
                  <a:uLnTx/>
                  <a:uFillTx/>
                  <a:latin typeface="Arial"/>
                  <a:cs typeface="Arial"/>
                  <a:sym typeface="Arial"/>
                </a:rPr>
              </a:br>
              <a:endParaRPr kumimoji="0" lang="en-US" sz="1650" b="1" i="0" u="none" strike="noStrike" kern="0" cap="none" spc="0" normalizeH="0" baseline="0" noProof="0" dirty="0">
                <a:ln>
                  <a:noFill/>
                </a:ln>
                <a:solidFill>
                  <a:srgbClr val="AA182C"/>
                </a:solidFill>
                <a:effectLst/>
                <a:uLnTx/>
                <a:uFillTx/>
                <a:latin typeface="Arial"/>
                <a:cs typeface="Arial"/>
                <a:sym typeface="Arial"/>
              </a:endParaRPr>
            </a:p>
          </p:txBody>
        </p:sp>
      </p:grpSp>
      <p:grpSp>
        <p:nvGrpSpPr>
          <p:cNvPr id="29" name="Group 28">
            <a:extLst>
              <a:ext uri="{FF2B5EF4-FFF2-40B4-BE49-F238E27FC236}">
                <a16:creationId xmlns:a16="http://schemas.microsoft.com/office/drawing/2014/main" id="{63C8B9B3-3D31-4D54-1ED8-CA7A17C184D1}"/>
              </a:ext>
            </a:extLst>
          </p:cNvPr>
          <p:cNvGrpSpPr/>
          <p:nvPr/>
        </p:nvGrpSpPr>
        <p:grpSpPr>
          <a:xfrm>
            <a:off x="7319979" y="9255000"/>
            <a:ext cx="6635150" cy="553998"/>
            <a:chOff x="4879985" y="6426473"/>
            <a:chExt cx="4423433" cy="369332"/>
          </a:xfrm>
        </p:grpSpPr>
        <p:sp>
          <p:nvSpPr>
            <p:cNvPr id="24" name="TextBox 23">
              <a:extLst>
                <a:ext uri="{FF2B5EF4-FFF2-40B4-BE49-F238E27FC236}">
                  <a16:creationId xmlns:a16="http://schemas.microsoft.com/office/drawing/2014/main" id="{D3FFE3CD-BA9D-C8A1-61F6-B8C9874BB884}"/>
                </a:ext>
              </a:extLst>
            </p:cNvPr>
            <p:cNvSpPr txBox="1"/>
            <p:nvPr/>
          </p:nvSpPr>
          <p:spPr>
            <a:xfrm>
              <a:off x="4879985" y="6426473"/>
              <a:ext cx="4423433" cy="369332"/>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AA182C"/>
                  </a:solidFill>
                  <a:effectLst/>
                  <a:uLnTx/>
                  <a:uFillTx/>
                  <a:latin typeface="Arial"/>
                  <a:cs typeface="Arial"/>
                  <a:sym typeface="Arial"/>
                </a:rPr>
                <a:t>Square dot indicates average ∆</a:t>
              </a:r>
              <a:r>
                <a:rPr kumimoji="0" lang="en-US" sz="450" b="0" i="0" u="none" strike="noStrike" kern="0" cap="none" spc="0" normalizeH="0" baseline="0" noProof="0" dirty="0">
                  <a:ln>
                    <a:noFill/>
                  </a:ln>
                  <a:solidFill>
                    <a:srgbClr val="AA182C"/>
                  </a:solidFill>
                  <a:effectLst/>
                  <a:uLnTx/>
                  <a:uFillTx/>
                  <a:latin typeface="Arial"/>
                  <a:cs typeface="Arial"/>
                  <a:sym typeface="Arial"/>
                </a:rPr>
                <a:t> </a:t>
              </a:r>
              <a:r>
                <a:rPr kumimoji="0" lang="en-US" sz="1500" b="0" i="0" u="none" strike="noStrike" kern="0" cap="none" spc="0" normalizeH="0" baseline="0" noProof="0" dirty="0">
                  <a:ln>
                    <a:noFill/>
                  </a:ln>
                  <a:solidFill>
                    <a:srgbClr val="AA182C"/>
                  </a:solidFill>
                  <a:effectLst/>
                  <a:uLnTx/>
                  <a:uFillTx/>
                  <a:latin typeface="Arial"/>
                  <a:cs typeface="Arial"/>
                  <a:sym typeface="Arial"/>
                </a:rPr>
                <a:t>A1C for intervention, compared to control</a:t>
              </a:r>
            </a:p>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AA182C"/>
                  </a:solidFill>
                  <a:effectLst/>
                  <a:uLnTx/>
                  <a:uFillTx/>
                  <a:latin typeface="Arial"/>
                  <a:cs typeface="Arial"/>
                  <a:sym typeface="Arial"/>
                </a:rPr>
                <a:t>Horizontal line indicates ±</a:t>
              </a:r>
              <a:r>
                <a:rPr kumimoji="0" lang="en-US" sz="750" b="0" i="0" u="none" strike="noStrike" kern="0" cap="none" spc="0" normalizeH="0" baseline="0" noProof="0" dirty="0">
                  <a:ln>
                    <a:noFill/>
                  </a:ln>
                  <a:solidFill>
                    <a:srgbClr val="AA182C"/>
                  </a:solidFill>
                  <a:effectLst/>
                  <a:uLnTx/>
                  <a:uFillTx/>
                  <a:latin typeface="Arial"/>
                  <a:cs typeface="Arial"/>
                  <a:sym typeface="Arial"/>
                </a:rPr>
                <a:t> </a:t>
              </a:r>
              <a:r>
                <a:rPr kumimoji="0" lang="en-US" sz="1500" b="0" i="0" u="none" strike="noStrike" kern="0" cap="none" spc="0" normalizeH="0" baseline="0" noProof="0" dirty="0">
                  <a:ln>
                    <a:noFill/>
                  </a:ln>
                  <a:solidFill>
                    <a:srgbClr val="AA182C"/>
                  </a:solidFill>
                  <a:effectLst/>
                  <a:uLnTx/>
                  <a:uFillTx/>
                  <a:latin typeface="Arial"/>
                  <a:cs typeface="Arial"/>
                  <a:sym typeface="Arial"/>
                </a:rPr>
                <a:t>95% confidence interval</a:t>
              </a:r>
            </a:p>
          </p:txBody>
        </p:sp>
        <p:pic>
          <p:nvPicPr>
            <p:cNvPr id="21" name="Picture 20">
              <a:extLst>
                <a:ext uri="{FF2B5EF4-FFF2-40B4-BE49-F238E27FC236}">
                  <a16:creationId xmlns:a16="http://schemas.microsoft.com/office/drawing/2014/main" id="{E48C2943-5113-ABBC-00E6-061BBC5461D1}"/>
                </a:ext>
              </a:extLst>
            </p:cNvPr>
            <p:cNvPicPr>
              <a:picLocks noChangeAspect="1"/>
            </p:cNvPicPr>
            <p:nvPr/>
          </p:nvPicPr>
          <p:blipFill>
            <a:blip r:embed="rId4"/>
            <a:stretch>
              <a:fillRect/>
            </a:stretch>
          </p:blipFill>
          <p:spPr>
            <a:xfrm>
              <a:off x="7888911" y="6643863"/>
              <a:ext cx="666750" cy="133350"/>
            </a:xfrm>
            <a:prstGeom prst="rect">
              <a:avLst/>
            </a:prstGeom>
          </p:spPr>
        </p:pic>
      </p:grpSp>
      <p:sp>
        <p:nvSpPr>
          <p:cNvPr id="39" name="TextBox 38">
            <a:extLst>
              <a:ext uri="{FF2B5EF4-FFF2-40B4-BE49-F238E27FC236}">
                <a16:creationId xmlns:a16="http://schemas.microsoft.com/office/drawing/2014/main" id="{3EFE8A50-FF2D-FB8C-0EEF-267AB1CC5890}"/>
              </a:ext>
            </a:extLst>
          </p:cNvPr>
          <p:cNvSpPr txBox="1"/>
          <p:nvPr/>
        </p:nvSpPr>
        <p:spPr>
          <a:xfrm>
            <a:off x="12185243" y="2850323"/>
            <a:ext cx="5558008" cy="3597139"/>
          </a:xfrm>
          <a:prstGeom prst="rect">
            <a:avLst/>
          </a:prstGeom>
          <a:noFill/>
        </p:spPr>
        <p:txBody>
          <a:bodyPr wrap="square">
            <a:spAutoFit/>
          </a:bodyPr>
          <a:lstStyle/>
          <a:p>
            <a:pPr marL="0" marR="0" lvl="0" indent="0" algn="l" defTabSz="1371600" rtl="0" eaLnBrk="1" fontAlgn="auto" latinLnBrk="0" hangingPunct="1">
              <a:lnSpc>
                <a:spcPct val="12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The most effective approaches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to mitigating therapeutic inertia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and improving A1C were those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that empower health care professionals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such as pharmacists, nurses, and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diabetes educators to initiate and </a:t>
            </a:r>
            <a:br>
              <a:rPr kumimoji="0" lang="en-US" sz="2400" b="0" i="0" u="none" strike="noStrike" kern="0" cap="none" spc="0" normalizeH="0" baseline="0" noProof="0" dirty="0">
                <a:ln>
                  <a:noFill/>
                </a:ln>
                <a:solidFill>
                  <a:srgbClr val="000000"/>
                </a:solidFill>
                <a:effectLst/>
                <a:uLnTx/>
                <a:uFillTx/>
                <a:latin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cs typeface="Arial"/>
                <a:sym typeface="Arial"/>
              </a:rPr>
              <a:t>intensify treatment independently, </a:t>
            </a:r>
          </a:p>
          <a:p>
            <a:pPr marL="0" marR="0" lvl="0" indent="0" algn="l" defTabSz="1371600" rtl="0" eaLnBrk="1" fontAlgn="auto" latinLnBrk="0" hangingPunct="1">
              <a:lnSpc>
                <a:spcPct val="12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supported by appropriate guidelines.</a:t>
            </a:r>
          </a:p>
        </p:txBody>
      </p:sp>
      <p:grpSp>
        <p:nvGrpSpPr>
          <p:cNvPr id="40" name="Group 39">
            <a:extLst>
              <a:ext uri="{FF2B5EF4-FFF2-40B4-BE49-F238E27FC236}">
                <a16:creationId xmlns:a16="http://schemas.microsoft.com/office/drawing/2014/main" id="{46793AE7-CE35-2C2E-6AAE-86D527EAA6A9}"/>
              </a:ext>
            </a:extLst>
          </p:cNvPr>
          <p:cNvGrpSpPr/>
          <p:nvPr/>
        </p:nvGrpSpPr>
        <p:grpSpPr>
          <a:xfrm>
            <a:off x="249401" y="380610"/>
            <a:ext cx="10633487" cy="8791575"/>
            <a:chOff x="166267" y="253740"/>
            <a:chExt cx="7088991" cy="5861050"/>
          </a:xfrm>
        </p:grpSpPr>
        <p:grpSp>
          <p:nvGrpSpPr>
            <p:cNvPr id="37" name="Group 36">
              <a:extLst>
                <a:ext uri="{FF2B5EF4-FFF2-40B4-BE49-F238E27FC236}">
                  <a16:creationId xmlns:a16="http://schemas.microsoft.com/office/drawing/2014/main" id="{D6743E0A-8C5B-61BB-8289-9060457E7690}"/>
                </a:ext>
              </a:extLst>
            </p:cNvPr>
            <p:cNvGrpSpPr/>
            <p:nvPr/>
          </p:nvGrpSpPr>
          <p:grpSpPr>
            <a:xfrm>
              <a:off x="166267" y="253740"/>
              <a:ext cx="6673850" cy="5861050"/>
              <a:chOff x="166267" y="253740"/>
              <a:chExt cx="6673850" cy="5861050"/>
            </a:xfrm>
          </p:grpSpPr>
          <p:pic>
            <p:nvPicPr>
              <p:cNvPr id="4" name="Picture 3">
                <a:extLst>
                  <a:ext uri="{FF2B5EF4-FFF2-40B4-BE49-F238E27FC236}">
                    <a16:creationId xmlns:a16="http://schemas.microsoft.com/office/drawing/2014/main" id="{0A29EE6E-D5D8-DDB9-7AE0-498363164C67}"/>
                  </a:ext>
                </a:extLst>
              </p:cNvPr>
              <p:cNvPicPr>
                <a:picLocks noChangeAspect="1"/>
              </p:cNvPicPr>
              <p:nvPr/>
            </p:nvPicPr>
            <p:blipFill>
              <a:blip r:embed="rId5"/>
              <a:stretch>
                <a:fillRect/>
              </a:stretch>
            </p:blipFill>
            <p:spPr>
              <a:xfrm>
                <a:off x="166267" y="253740"/>
                <a:ext cx="6673850" cy="5861050"/>
              </a:xfrm>
              <a:prstGeom prst="rect">
                <a:avLst/>
              </a:prstGeom>
            </p:spPr>
          </p:pic>
          <p:sp>
            <p:nvSpPr>
              <p:cNvPr id="33" name="Rectangle 32">
                <a:extLst>
                  <a:ext uri="{FF2B5EF4-FFF2-40B4-BE49-F238E27FC236}">
                    <a16:creationId xmlns:a16="http://schemas.microsoft.com/office/drawing/2014/main" id="{56F2ED16-B9AE-83EB-471F-1DDC234FEAA5}"/>
                  </a:ext>
                </a:extLst>
              </p:cNvPr>
              <p:cNvSpPr/>
              <p:nvPr/>
            </p:nvSpPr>
            <p:spPr>
              <a:xfrm>
                <a:off x="5454083" y="290439"/>
                <a:ext cx="1386034" cy="11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endParaRPr kumimoji="0" lang="en-US" sz="21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38" name="Group 37">
              <a:extLst>
                <a:ext uri="{FF2B5EF4-FFF2-40B4-BE49-F238E27FC236}">
                  <a16:creationId xmlns:a16="http://schemas.microsoft.com/office/drawing/2014/main" id="{BBA12A42-8C98-AB4A-004C-130AC57F2010}"/>
                </a:ext>
              </a:extLst>
            </p:cNvPr>
            <p:cNvGrpSpPr/>
            <p:nvPr/>
          </p:nvGrpSpPr>
          <p:grpSpPr>
            <a:xfrm>
              <a:off x="5869224" y="699201"/>
              <a:ext cx="1386034" cy="4941203"/>
              <a:chOff x="5869224" y="699201"/>
              <a:chExt cx="1386034" cy="4941203"/>
            </a:xfrm>
          </p:grpSpPr>
          <p:sp>
            <p:nvSpPr>
              <p:cNvPr id="32" name="Rounded Rectangle 31">
                <a:extLst>
                  <a:ext uri="{FF2B5EF4-FFF2-40B4-BE49-F238E27FC236}">
                    <a16:creationId xmlns:a16="http://schemas.microsoft.com/office/drawing/2014/main" id="{91F206CC-7315-59F7-4C3E-CF8D89F17C85}"/>
                  </a:ext>
                </a:extLst>
              </p:cNvPr>
              <p:cNvSpPr/>
              <p:nvPr/>
            </p:nvSpPr>
            <p:spPr>
              <a:xfrm>
                <a:off x="5869224" y="699201"/>
                <a:ext cx="1386034" cy="529984"/>
              </a:xfrm>
              <a:prstGeom prst="roundRect">
                <a:avLst>
                  <a:gd name="adj" fmla="val 11262"/>
                </a:avLst>
              </a:prstGeom>
              <a:solidFill>
                <a:srgbClr val="E5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Arial"/>
                    <a:ea typeface="+mn-ea"/>
                    <a:cs typeface="+mn-cs"/>
                    <a:sym typeface="Arial"/>
                  </a:rPr>
                  <a:t>Pharmacist-based</a:t>
                </a:r>
              </a:p>
            </p:txBody>
          </p:sp>
          <p:sp>
            <p:nvSpPr>
              <p:cNvPr id="43" name="Rounded Rectangle 42">
                <a:extLst>
                  <a:ext uri="{FF2B5EF4-FFF2-40B4-BE49-F238E27FC236}">
                    <a16:creationId xmlns:a16="http://schemas.microsoft.com/office/drawing/2014/main" id="{B9482E90-F3FF-B9F6-27A5-49F08864CBC3}"/>
                  </a:ext>
                </a:extLst>
              </p:cNvPr>
              <p:cNvSpPr/>
              <p:nvPr/>
            </p:nvSpPr>
            <p:spPr>
              <a:xfrm>
                <a:off x="5869224" y="1411471"/>
                <a:ext cx="1386034" cy="2366443"/>
              </a:xfrm>
              <a:prstGeom prst="roundRect">
                <a:avLst>
                  <a:gd name="adj" fmla="val 3970"/>
                </a:avLst>
              </a:prstGeom>
              <a:solidFill>
                <a:srgbClr val="E5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Arial"/>
                    <a:ea typeface="+mn-ea"/>
                    <a:cs typeface="+mn-cs"/>
                    <a:sym typeface="Arial"/>
                  </a:rPr>
                  <a:t>Care management and patient education-based</a:t>
                </a:r>
              </a:p>
            </p:txBody>
          </p:sp>
          <p:sp>
            <p:nvSpPr>
              <p:cNvPr id="44" name="Rounded Rectangle 43">
                <a:extLst>
                  <a:ext uri="{FF2B5EF4-FFF2-40B4-BE49-F238E27FC236}">
                    <a16:creationId xmlns:a16="http://schemas.microsoft.com/office/drawing/2014/main" id="{9E9D0340-3CA9-7872-CF45-9F08E291410E}"/>
                  </a:ext>
                </a:extLst>
              </p:cNvPr>
              <p:cNvSpPr/>
              <p:nvPr/>
            </p:nvSpPr>
            <p:spPr>
              <a:xfrm>
                <a:off x="5869224" y="3960200"/>
                <a:ext cx="1386034" cy="866869"/>
              </a:xfrm>
              <a:prstGeom prst="roundRect">
                <a:avLst>
                  <a:gd name="adj" fmla="val 6534"/>
                </a:avLst>
              </a:prstGeom>
              <a:solidFill>
                <a:srgbClr val="E5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Arial"/>
                    <a:ea typeface="+mn-ea"/>
                    <a:cs typeface="+mn-cs"/>
                    <a:sym typeface="Arial"/>
                  </a:rPr>
                  <a:t>Physician-based</a:t>
                </a:r>
              </a:p>
            </p:txBody>
          </p:sp>
          <p:sp>
            <p:nvSpPr>
              <p:cNvPr id="45" name="Rounded Rectangle 44">
                <a:extLst>
                  <a:ext uri="{FF2B5EF4-FFF2-40B4-BE49-F238E27FC236}">
                    <a16:creationId xmlns:a16="http://schemas.microsoft.com/office/drawing/2014/main" id="{C9970946-9049-AF3F-4C4F-A7E16D6B4623}"/>
                  </a:ext>
                </a:extLst>
              </p:cNvPr>
              <p:cNvSpPr/>
              <p:nvPr/>
            </p:nvSpPr>
            <p:spPr>
              <a:xfrm>
                <a:off x="5869224" y="5009355"/>
                <a:ext cx="1386034" cy="631049"/>
              </a:xfrm>
              <a:prstGeom prst="roundRect">
                <a:avLst>
                  <a:gd name="adj" fmla="val 10007"/>
                </a:avLst>
              </a:prstGeom>
              <a:solidFill>
                <a:srgbClr val="E5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Arial"/>
                    <a:ea typeface="+mn-ea"/>
                    <a:cs typeface="+mn-cs"/>
                    <a:sym typeface="Arial"/>
                  </a:rPr>
                  <a:t>Nurse or </a:t>
                </a:r>
                <a:br>
                  <a:rPr kumimoji="0" lang="en-US" sz="1650" b="0" i="0" u="none" strike="noStrike" kern="0" cap="none" spc="0" normalizeH="0" baseline="0" noProof="0" dirty="0">
                    <a:ln>
                      <a:noFill/>
                    </a:ln>
                    <a:solidFill>
                      <a:srgbClr val="000000"/>
                    </a:solidFill>
                    <a:effectLst/>
                    <a:uLnTx/>
                    <a:uFillTx/>
                    <a:latin typeface="Arial"/>
                    <a:ea typeface="+mn-ea"/>
                    <a:cs typeface="+mn-cs"/>
                    <a:sym typeface="Arial"/>
                  </a:rPr>
                </a:br>
                <a:r>
                  <a:rPr kumimoji="0" lang="en-US" sz="1650" b="0" i="0" u="none" strike="noStrike" kern="0" cap="none" spc="0" normalizeH="0" baseline="0" noProof="0" dirty="0">
                    <a:ln>
                      <a:noFill/>
                    </a:ln>
                    <a:solidFill>
                      <a:srgbClr val="000000"/>
                    </a:solidFill>
                    <a:effectLst/>
                    <a:uLnTx/>
                    <a:uFillTx/>
                    <a:latin typeface="Arial"/>
                    <a:ea typeface="+mn-ea"/>
                    <a:cs typeface="+mn-cs"/>
                    <a:sym typeface="Arial"/>
                  </a:rPr>
                  <a:t>CDCES-based</a:t>
                </a:r>
              </a:p>
            </p:txBody>
          </p:sp>
        </p:grpSp>
      </p:grpSp>
      <p:sp>
        <p:nvSpPr>
          <p:cNvPr id="51" name="Google Shape;327;p6">
            <a:extLst>
              <a:ext uri="{FF2B5EF4-FFF2-40B4-BE49-F238E27FC236}">
                <a16:creationId xmlns:a16="http://schemas.microsoft.com/office/drawing/2014/main" id="{F2478B0F-C8FD-680D-F18C-8C9B0B1FC4F9}"/>
              </a:ext>
            </a:extLst>
          </p:cNvPr>
          <p:cNvSpPr txBox="1"/>
          <p:nvPr/>
        </p:nvSpPr>
        <p:spPr>
          <a:xfrm>
            <a:off x="12185243" y="7413191"/>
            <a:ext cx="5980094" cy="1142560"/>
          </a:xfrm>
          <a:prstGeom prst="rect">
            <a:avLst/>
          </a:prstGeom>
          <a:noFill/>
          <a:ln>
            <a:noFill/>
          </a:ln>
        </p:spPr>
        <p:txBody>
          <a:bodyPr spcFirstLastPara="1" wrap="square" lIns="137138" tIns="68550" rIns="137138" bIns="68550" anchor="t" anchorCtr="0">
            <a:spAutoFit/>
          </a:bodyPr>
          <a:lstStyle/>
          <a:p>
            <a:pPr marL="0" marR="0" lvl="0" indent="0" algn="l" defTabSz="1371600" rtl="0" eaLnBrk="1" fontAlgn="auto" latinLnBrk="0" hangingPunct="1">
              <a:lnSpc>
                <a:spcPct val="100000"/>
              </a:lnSpc>
              <a:spcBef>
                <a:spcPts val="0"/>
              </a:spcBef>
              <a:spcAft>
                <a:spcPts val="0"/>
              </a:spcAft>
              <a:buClr>
                <a:srgbClr val="000000"/>
              </a:buClr>
              <a:buSzPts val="1400"/>
              <a:buFont typeface="Arial"/>
              <a:buNone/>
              <a:tabLst/>
              <a:defRPr/>
            </a:pPr>
            <a:r>
              <a:rPr kumimoji="0" lang="en-US" sz="1575" b="0" i="0" u="none" strike="noStrike" kern="0" cap="none" spc="0" normalizeH="0" baseline="0" noProof="0" dirty="0">
                <a:ln>
                  <a:noFill/>
                </a:ln>
                <a:solidFill>
                  <a:srgbClr val="000000"/>
                </a:solidFill>
                <a:effectLst/>
                <a:uLnTx/>
                <a:uFillTx/>
                <a:latin typeface="Arial"/>
                <a:cs typeface="Arial"/>
                <a:sym typeface="Arial"/>
              </a:rPr>
              <a:t>Powell, Zaccardi, Khunti et al. Strategies for overcoming </a:t>
            </a:r>
            <a:br>
              <a:rPr kumimoji="0" lang="en-US" sz="1575" b="0" i="0" u="none" strike="noStrike" kern="0" cap="none" spc="0" normalizeH="0" baseline="0" noProof="0" dirty="0">
                <a:ln>
                  <a:noFill/>
                </a:ln>
                <a:solidFill>
                  <a:srgbClr val="000000"/>
                </a:solidFill>
                <a:effectLst/>
                <a:uLnTx/>
                <a:uFillTx/>
                <a:latin typeface="Arial"/>
                <a:cs typeface="Arial"/>
                <a:sym typeface="Arial"/>
              </a:rPr>
            </a:br>
            <a:r>
              <a:rPr kumimoji="0" lang="en-US" sz="1575" b="0" i="0" u="none" strike="noStrike" kern="0" cap="none" spc="0" normalizeH="0" baseline="0" noProof="0" dirty="0">
                <a:ln>
                  <a:noFill/>
                </a:ln>
                <a:solidFill>
                  <a:srgbClr val="000000"/>
                </a:solidFill>
                <a:effectLst/>
                <a:uLnTx/>
                <a:uFillTx/>
                <a:latin typeface="Arial"/>
                <a:cs typeface="Arial"/>
                <a:sym typeface="Arial"/>
              </a:rPr>
              <a:t>therapeutic inertia: A systematic review and meta-analysis.</a:t>
            </a:r>
            <a:br>
              <a:rPr kumimoji="0" lang="en-US" sz="1575" b="0" i="0" u="none" strike="noStrike" kern="0" cap="none" spc="0" normalizeH="0" baseline="0" noProof="0" dirty="0">
                <a:ln>
                  <a:noFill/>
                </a:ln>
                <a:solidFill>
                  <a:srgbClr val="000000"/>
                </a:solidFill>
                <a:effectLst/>
                <a:uLnTx/>
                <a:uFillTx/>
                <a:latin typeface="Arial"/>
                <a:cs typeface="Arial"/>
                <a:sym typeface="Arial"/>
              </a:rPr>
            </a:br>
            <a:r>
              <a:rPr kumimoji="0" lang="en-US" sz="1575" b="0" i="1" u="none" strike="noStrike" kern="0" cap="none" spc="0" normalizeH="0" baseline="0" noProof="0" dirty="0">
                <a:ln>
                  <a:noFill/>
                </a:ln>
                <a:solidFill>
                  <a:srgbClr val="000000"/>
                </a:solidFill>
                <a:effectLst/>
                <a:uLnTx/>
                <a:uFillTx/>
                <a:latin typeface="Arial"/>
                <a:cs typeface="Arial"/>
                <a:sym typeface="Arial"/>
              </a:rPr>
              <a:t>Diabetes Obes Metab.</a:t>
            </a:r>
            <a:r>
              <a:rPr kumimoji="0" lang="en-US" sz="1575" b="0" i="0" u="none" strike="noStrike" kern="0" cap="none" spc="0" normalizeH="0" baseline="0" noProof="0" dirty="0">
                <a:ln>
                  <a:noFill/>
                </a:ln>
                <a:solidFill>
                  <a:srgbClr val="000000"/>
                </a:solidFill>
                <a:effectLst/>
                <a:uLnTx/>
                <a:uFillTx/>
                <a:latin typeface="Arial"/>
                <a:cs typeface="Arial"/>
                <a:sym typeface="Arial"/>
              </a:rPr>
              <a:t> May 2021.</a:t>
            </a:r>
            <a:endParaRPr kumimoji="0" sz="1575"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3716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333;p7">
            <a:extLst>
              <a:ext uri="{FF2B5EF4-FFF2-40B4-BE49-F238E27FC236}">
                <a16:creationId xmlns:a16="http://schemas.microsoft.com/office/drawing/2014/main" id="{13AFD450-8055-FEE1-B260-B182F967A4B4}"/>
              </a:ext>
            </a:extLst>
          </p:cNvPr>
          <p:cNvSpPr txBox="1">
            <a:spLocks noGrp="1"/>
          </p:cNvSpPr>
          <p:nvPr>
            <p:ph type="title"/>
          </p:nvPr>
        </p:nvSpPr>
        <p:spPr>
          <a:xfrm>
            <a:off x="12333429" y="1632049"/>
            <a:ext cx="16328031" cy="556838"/>
          </a:xfrm>
          <a:prstGeom prst="rect">
            <a:avLst/>
          </a:prstGeom>
          <a:noFill/>
          <a:ln>
            <a:noFill/>
          </a:ln>
        </p:spPr>
        <p:txBody>
          <a:bodyPr spcFirstLastPara="1" wrap="square" lIns="0" tIns="0" rIns="0" bIns="0" anchor="ctr" anchorCtr="0">
            <a:noAutofit/>
          </a:bodyPr>
          <a:lstStyle/>
          <a:p>
            <a:r>
              <a:rPr lang="en-US" sz="3300" dirty="0"/>
              <a:t>Meta-analysis: 36 studies </a:t>
            </a:r>
            <a:br>
              <a:rPr lang="en-US" sz="3300" dirty="0"/>
            </a:br>
            <a:r>
              <a:rPr lang="en-US" sz="3300" dirty="0"/>
              <a:t>categorized by primary </a:t>
            </a:r>
            <a:br>
              <a:rPr lang="en-US" sz="3300" dirty="0"/>
            </a:br>
            <a:r>
              <a:rPr lang="en-US" sz="3300" dirty="0"/>
              <a:t>type of intervention</a:t>
            </a:r>
            <a:br>
              <a:rPr lang="en-US" sz="3300" dirty="0"/>
            </a:br>
            <a:endParaRPr sz="3300" dirty="0"/>
          </a:p>
        </p:txBody>
      </p:sp>
      <p:grpSp>
        <p:nvGrpSpPr>
          <p:cNvPr id="42" name="Group 41">
            <a:extLst>
              <a:ext uri="{FF2B5EF4-FFF2-40B4-BE49-F238E27FC236}">
                <a16:creationId xmlns:a16="http://schemas.microsoft.com/office/drawing/2014/main" id="{BAC121FF-827D-60BA-866D-BDAA3F961C04}"/>
              </a:ext>
            </a:extLst>
          </p:cNvPr>
          <p:cNvGrpSpPr/>
          <p:nvPr/>
        </p:nvGrpSpPr>
        <p:grpSpPr>
          <a:xfrm>
            <a:off x="5653088" y="1048802"/>
            <a:ext cx="1572269" cy="7429503"/>
            <a:chOff x="3768725" y="699201"/>
            <a:chExt cx="1048179" cy="4953002"/>
          </a:xfrm>
        </p:grpSpPr>
        <p:sp>
          <p:nvSpPr>
            <p:cNvPr id="5" name="Rounded Rectangle 4">
              <a:extLst>
                <a:ext uri="{FF2B5EF4-FFF2-40B4-BE49-F238E27FC236}">
                  <a16:creationId xmlns:a16="http://schemas.microsoft.com/office/drawing/2014/main" id="{CD774C60-55E9-3C2E-7503-FCDD3402C032}"/>
                </a:ext>
              </a:extLst>
            </p:cNvPr>
            <p:cNvSpPr/>
            <p:nvPr/>
          </p:nvSpPr>
          <p:spPr>
            <a:xfrm>
              <a:off x="3987800" y="699201"/>
              <a:ext cx="829104" cy="536575"/>
            </a:xfrm>
            <a:prstGeom prst="roundRect">
              <a:avLst>
                <a:gd name="adj" fmla="val 821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endParaRPr kumimoji="0" lang="en-US" sz="21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Rounded Rectangle 10">
              <a:extLst>
                <a:ext uri="{FF2B5EF4-FFF2-40B4-BE49-F238E27FC236}">
                  <a16:creationId xmlns:a16="http://schemas.microsoft.com/office/drawing/2014/main" id="{24AEAA17-93AF-F884-631B-0C0718EF8BB8}"/>
                </a:ext>
              </a:extLst>
            </p:cNvPr>
            <p:cNvSpPr/>
            <p:nvPr/>
          </p:nvSpPr>
          <p:spPr>
            <a:xfrm>
              <a:off x="3768725" y="4988627"/>
              <a:ext cx="1048179" cy="663576"/>
            </a:xfrm>
            <a:prstGeom prst="roundRect">
              <a:avLst>
                <a:gd name="adj" fmla="val 821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
                  <a:srgbClr val="000000"/>
                </a:buClr>
                <a:buSzTx/>
                <a:buFont typeface="Arial"/>
                <a:buNone/>
                <a:tabLst/>
                <a:defRPr/>
              </a:pPr>
              <a:endParaRPr kumimoji="0" lang="en-US" sz="21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58" name="Group 57">
            <a:extLst>
              <a:ext uri="{FF2B5EF4-FFF2-40B4-BE49-F238E27FC236}">
                <a16:creationId xmlns:a16="http://schemas.microsoft.com/office/drawing/2014/main" id="{054C3963-E66B-94A5-0C79-F595EBF5E8CB}"/>
              </a:ext>
            </a:extLst>
          </p:cNvPr>
          <p:cNvGrpSpPr/>
          <p:nvPr/>
        </p:nvGrpSpPr>
        <p:grpSpPr>
          <a:xfrm>
            <a:off x="7319978" y="1632048"/>
            <a:ext cx="4865265" cy="6061317"/>
            <a:chOff x="4879985" y="1088032"/>
            <a:chExt cx="3243510" cy="4040878"/>
          </a:xfrm>
        </p:grpSpPr>
        <p:cxnSp>
          <p:nvCxnSpPr>
            <p:cNvPr id="48" name="Straight Arrow Connector 47">
              <a:extLst>
                <a:ext uri="{FF2B5EF4-FFF2-40B4-BE49-F238E27FC236}">
                  <a16:creationId xmlns:a16="http://schemas.microsoft.com/office/drawing/2014/main" id="{9B2CE6F9-9894-2C3C-EC2A-E5F12F7C2473}"/>
                </a:ext>
              </a:extLst>
            </p:cNvPr>
            <p:cNvCxnSpPr>
              <a:cxnSpLocks/>
            </p:cNvCxnSpPr>
            <p:nvPr/>
          </p:nvCxnSpPr>
          <p:spPr>
            <a:xfrm flipH="1" flipV="1">
              <a:off x="4879985" y="1088032"/>
              <a:ext cx="3243510" cy="1088292"/>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8AF2C51-5B63-428E-C4F9-609EE838C368}"/>
                </a:ext>
              </a:extLst>
            </p:cNvPr>
            <p:cNvCxnSpPr>
              <a:cxnSpLocks/>
            </p:cNvCxnSpPr>
            <p:nvPr/>
          </p:nvCxnSpPr>
          <p:spPr>
            <a:xfrm flipH="1">
              <a:off x="4879985" y="2176324"/>
              <a:ext cx="3243510" cy="2952586"/>
            </a:xfrm>
            <a:prstGeom prst="straightConnector1">
              <a:avLst/>
            </a:prstGeom>
            <a:ln w="31750">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12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3"/>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09" name="Google Shape;509;p23"/>
          <p:cNvSpPr/>
          <p:nvPr/>
        </p:nvSpPr>
        <p:spPr>
          <a:xfrm>
            <a:off x="11706950" y="4556950"/>
            <a:ext cx="5552100" cy="3889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10" name="Google Shape;510;p23"/>
          <p:cNvSpPr txBox="1"/>
          <p:nvPr/>
        </p:nvSpPr>
        <p:spPr>
          <a:xfrm>
            <a:off x="1028700" y="4328821"/>
            <a:ext cx="10678241" cy="1216796"/>
          </a:xfrm>
          <a:prstGeom prst="rect">
            <a:avLst/>
          </a:prstGeom>
          <a:noFill/>
          <a:ln>
            <a:noFill/>
          </a:ln>
        </p:spPr>
        <p:txBody>
          <a:bodyPr spcFirstLastPara="1" wrap="square" lIns="0" tIns="0" rIns="0" bIns="0" anchor="t" anchorCtr="0">
            <a:spAutoFit/>
          </a:bodyPr>
          <a:lstStyle/>
          <a:p>
            <a:pPr marL="0" marR="0" lvl="0" indent="0" algn="l" rtl="0">
              <a:lnSpc>
                <a:spcPct val="149020"/>
              </a:lnSpc>
              <a:spcBef>
                <a:spcPts val="0"/>
              </a:spcBef>
              <a:spcAft>
                <a:spcPts val="0"/>
              </a:spcAft>
              <a:buClr>
                <a:srgbClr val="000000"/>
              </a:buClr>
              <a:buSzPts val="3164"/>
              <a:buFont typeface="Arial"/>
              <a:buNone/>
            </a:pPr>
            <a:r>
              <a:rPr lang="en-US" sz="3164" b="1" i="0" u="none" strike="noStrike" cap="none" dirty="0">
                <a:solidFill>
                  <a:srgbClr val="000000"/>
                </a:solidFill>
                <a:latin typeface="Helvetica Neue"/>
                <a:ea typeface="Helvetica Neue"/>
                <a:cs typeface="Helvetica Neue"/>
                <a:sym typeface="Helvetica Neue"/>
              </a:rPr>
              <a:t>Reductions in A1C compared to usual care controls</a:t>
            </a:r>
            <a:endParaRPr sz="1400" b="0" i="0" u="none" strike="noStrike" cap="none" dirty="0">
              <a:solidFill>
                <a:srgbClr val="000000"/>
              </a:solidFill>
              <a:latin typeface="Arial"/>
              <a:ea typeface="Arial"/>
              <a:cs typeface="Arial"/>
              <a:sym typeface="Arial"/>
            </a:endParaRPr>
          </a:p>
          <a:p>
            <a:pPr marL="0" marR="0" lvl="0" indent="0" algn="l" rtl="0">
              <a:lnSpc>
                <a:spcPct val="149020"/>
              </a:lnSpc>
              <a:spcBef>
                <a:spcPts val="0"/>
              </a:spcBef>
              <a:spcAft>
                <a:spcPts val="0"/>
              </a:spcAft>
              <a:buClr>
                <a:srgbClr val="000000"/>
              </a:buClr>
              <a:buSzPts val="3164"/>
              <a:buFont typeface="Arial"/>
              <a:buNone/>
            </a:pPr>
            <a:endParaRPr sz="3164" b="1" i="0" u="none" strike="noStrike" cap="none" dirty="0">
              <a:solidFill>
                <a:srgbClr val="000000"/>
              </a:solidFill>
              <a:latin typeface="Helvetica Neue"/>
              <a:ea typeface="Helvetica Neue"/>
              <a:cs typeface="Helvetica Neue"/>
              <a:sym typeface="Helvetica Neue"/>
            </a:endParaRPr>
          </a:p>
        </p:txBody>
      </p:sp>
      <p:sp>
        <p:nvSpPr>
          <p:cNvPr id="511" name="Google Shape;511;p23"/>
          <p:cNvSpPr txBox="1"/>
          <p:nvPr/>
        </p:nvSpPr>
        <p:spPr>
          <a:xfrm>
            <a:off x="1028700" y="1727478"/>
            <a:ext cx="15758700" cy="24795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264"/>
              <a:buFont typeface="Arial"/>
              <a:buNone/>
            </a:pPr>
            <a:r>
              <a:rPr lang="en-US" sz="5264" b="1" i="0" u="none" strike="noStrike" cap="none" dirty="0">
                <a:solidFill>
                  <a:srgbClr val="000000"/>
                </a:solidFill>
                <a:latin typeface="Helvetica Neue"/>
                <a:ea typeface="Helvetica Neue"/>
                <a:cs typeface="Helvetica Neue"/>
                <a:sym typeface="Helvetica Neue"/>
              </a:rPr>
              <a:t>Strategies for Overcoming Therapeutic Inertia: </a:t>
            </a:r>
            <a:br>
              <a:rPr lang="en-US" sz="5264" b="1" i="0" u="none" strike="noStrike" cap="none" dirty="0">
                <a:solidFill>
                  <a:srgbClr val="000000"/>
                </a:solidFill>
                <a:latin typeface="Helvetica Neue"/>
                <a:ea typeface="Helvetica Neue"/>
                <a:cs typeface="Helvetica Neue"/>
                <a:sym typeface="Helvetica Neue"/>
              </a:rPr>
            </a:br>
            <a:r>
              <a:rPr lang="en-US" sz="5264" b="1" i="0" u="none" strike="noStrike" cap="none" dirty="0">
                <a:solidFill>
                  <a:srgbClr val="A6192E"/>
                </a:solidFill>
                <a:latin typeface="Helvetica Neue"/>
                <a:ea typeface="Helvetica Neue"/>
                <a:cs typeface="Helvetica Neue"/>
                <a:sym typeface="Helvetica Neue"/>
              </a:rPr>
              <a:t>A Systematic Review and Meta-Analysis</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264"/>
              <a:buFont typeface="Arial"/>
              <a:buNone/>
            </a:pPr>
            <a:endParaRPr sz="5264" b="1" i="0" u="none" strike="noStrike" cap="none" dirty="0">
              <a:solidFill>
                <a:srgbClr val="A6192E"/>
              </a:solidFill>
              <a:latin typeface="Helvetica Neue"/>
              <a:ea typeface="Helvetica Neue"/>
              <a:cs typeface="Helvetica Neue"/>
              <a:sym typeface="Helvetica Neue"/>
            </a:endParaRPr>
          </a:p>
        </p:txBody>
      </p:sp>
      <p:sp>
        <p:nvSpPr>
          <p:cNvPr id="512" name="Google Shape;512;p23"/>
          <p:cNvSpPr txBox="1"/>
          <p:nvPr/>
        </p:nvSpPr>
        <p:spPr>
          <a:xfrm>
            <a:off x="1028700" y="9182100"/>
            <a:ext cx="9854385" cy="1085103"/>
          </a:xfrm>
          <a:prstGeom prst="rect">
            <a:avLst/>
          </a:prstGeom>
          <a:noFill/>
          <a:ln>
            <a:noFill/>
          </a:ln>
        </p:spPr>
        <p:txBody>
          <a:bodyPr spcFirstLastPara="1" wrap="square" lIns="0" tIns="0" rIns="0" bIns="0" anchor="t" anchorCtr="0">
            <a:spAutoFit/>
          </a:bodyPr>
          <a:lstStyle/>
          <a:p>
            <a:pPr marL="0" marR="0" lvl="0" indent="0" algn="just"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Powell et al. Strategies for overcoming therapeutic inertia:</a:t>
            </a:r>
            <a:endParaRPr sz="1400" b="0" i="0" u="none" strike="noStrike" cap="none" dirty="0">
              <a:solidFill>
                <a:srgbClr val="000000"/>
              </a:solidFill>
              <a:latin typeface="Arial"/>
              <a:ea typeface="Arial"/>
              <a:cs typeface="Arial"/>
              <a:sym typeface="Arial"/>
            </a:endParaRPr>
          </a:p>
          <a:p>
            <a:pPr marL="0" marR="0" lvl="0" indent="0" algn="just"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Arimo"/>
                <a:ea typeface="Arimo"/>
                <a:cs typeface="Arimo"/>
                <a:sym typeface="Arimo"/>
              </a:rPr>
              <a:t>A systematic review and meta-analysis. Diabetes Obes Metab. May 2021</a:t>
            </a:r>
            <a:endParaRPr sz="1400" b="0" i="0" u="none" strike="noStrike" cap="none" dirty="0">
              <a:solidFill>
                <a:srgbClr val="000000"/>
              </a:solidFill>
              <a:latin typeface="Arial"/>
              <a:ea typeface="Arial"/>
              <a:cs typeface="Arial"/>
              <a:sym typeface="Arial"/>
            </a:endParaRPr>
          </a:p>
          <a:p>
            <a:pPr marL="0" marR="0" lvl="0" indent="0" algn="just" rtl="0">
              <a:lnSpc>
                <a:spcPct val="139000"/>
              </a:lnSpc>
              <a:spcBef>
                <a:spcPts val="0"/>
              </a:spcBef>
              <a:spcAft>
                <a:spcPts val="0"/>
              </a:spcAft>
              <a:buClr>
                <a:srgbClr val="000000"/>
              </a:buClr>
              <a:buSzPts val="2000"/>
              <a:buFont typeface="Arial"/>
              <a:buNone/>
            </a:pPr>
            <a:endParaRPr sz="2000" b="0" i="0" u="none" strike="noStrike" cap="none" dirty="0">
              <a:solidFill>
                <a:srgbClr val="000000"/>
              </a:solidFill>
              <a:latin typeface="Arimo"/>
              <a:ea typeface="Arimo"/>
              <a:cs typeface="Arimo"/>
              <a:sym typeface="Arimo"/>
            </a:endParaRPr>
          </a:p>
        </p:txBody>
      </p:sp>
      <p:sp>
        <p:nvSpPr>
          <p:cNvPr id="513" name="Google Shape;513;p23"/>
          <p:cNvSpPr txBox="1"/>
          <p:nvPr/>
        </p:nvSpPr>
        <p:spPr>
          <a:xfrm>
            <a:off x="12153950" y="5115875"/>
            <a:ext cx="4962900" cy="346864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00" b="1" i="0" u="none" strike="noStrike" cap="none" dirty="0">
                <a:solidFill>
                  <a:srgbClr val="FFFFFF"/>
                </a:solidFill>
                <a:latin typeface="Helvetica Neue"/>
                <a:ea typeface="Helvetica Neue"/>
                <a:cs typeface="Helvetica Neue"/>
                <a:sym typeface="Helvetica Neue"/>
              </a:rPr>
              <a:t>Nurses, diabetes educators, and pharmacists empowered to initiate and intensify therapy independently supported by guidelines and protocols had</a:t>
            </a:r>
            <a:r>
              <a:rPr lang="en-US" sz="2600" b="1" dirty="0">
                <a:solidFill>
                  <a:srgbClr val="FFFFFF"/>
                </a:solidFill>
                <a:latin typeface="Helvetica Neue"/>
                <a:ea typeface="Helvetica Neue"/>
                <a:cs typeface="Helvetica Neue"/>
                <a:sym typeface="Helvetica Neue"/>
              </a:rPr>
              <a:t> </a:t>
            </a:r>
            <a:r>
              <a:rPr lang="en-US" sz="2600" b="1" i="0" u="none" strike="noStrike" cap="none" dirty="0">
                <a:solidFill>
                  <a:srgbClr val="FFFFFF"/>
                </a:solidFill>
                <a:latin typeface="Helvetica Neue"/>
                <a:ea typeface="Helvetica Neue"/>
                <a:cs typeface="Helvetica Neue"/>
                <a:sym typeface="Helvetica Neue"/>
              </a:rPr>
              <a:t>the greatest reductions in A1C.</a:t>
            </a:r>
            <a:endParaRPr sz="2100" b="1" i="0" u="none" strike="noStrike" cap="none" dirty="0">
              <a:solidFill>
                <a:srgbClr val="FFFFFF"/>
              </a:solidFill>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i="0" u="none" strike="noStrike" cap="none" dirty="0">
              <a:solidFill>
                <a:srgbClr val="FFFFFF"/>
              </a:solidFill>
              <a:latin typeface="Helvetica Neue"/>
              <a:ea typeface="Helvetica Neue"/>
              <a:cs typeface="Helvetica Neue"/>
              <a:sym typeface="Helvetica Neue"/>
            </a:endParaRPr>
          </a:p>
          <a:p>
            <a:pPr marL="0" marR="0" lvl="0" indent="0" algn="l" rtl="0">
              <a:lnSpc>
                <a:spcPct val="115000"/>
              </a:lnSpc>
              <a:spcBef>
                <a:spcPts val="0"/>
              </a:spcBef>
              <a:spcAft>
                <a:spcPts val="0"/>
              </a:spcAft>
              <a:buNone/>
            </a:pPr>
            <a:endParaRPr sz="2000" b="1" i="0" u="none" strike="noStrike" cap="none" dirty="0">
              <a:solidFill>
                <a:srgbClr val="FFFFFF"/>
              </a:solidFill>
              <a:latin typeface="Helvetica Neue"/>
              <a:ea typeface="Helvetica Neue"/>
              <a:cs typeface="Helvetica Neue"/>
              <a:sym typeface="Helvetica Neue"/>
            </a:endParaRPr>
          </a:p>
        </p:txBody>
      </p:sp>
      <p:sp>
        <p:nvSpPr>
          <p:cNvPr id="514" name="Google Shape;514;p23"/>
          <p:cNvSpPr txBox="1"/>
          <p:nvPr/>
        </p:nvSpPr>
        <p:spPr>
          <a:xfrm>
            <a:off x="1028700" y="3521785"/>
            <a:ext cx="15989100" cy="728917"/>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2299"/>
              <a:buFont typeface="Arial"/>
              <a:buNone/>
            </a:pPr>
            <a:r>
              <a:rPr lang="en-US" sz="2299" b="1" i="0" u="none" strike="noStrike" cap="none" dirty="0">
                <a:solidFill>
                  <a:srgbClr val="000000"/>
                </a:solidFill>
                <a:latin typeface="Helvetica Neue"/>
                <a:ea typeface="Helvetica Neue"/>
                <a:cs typeface="Helvetica Neue"/>
                <a:sym typeface="Helvetica Neue"/>
              </a:rPr>
              <a:t>36 studies representing &gt; 22,000 people with type 2 diabetes; Published 2004 through 2019: Duration of intervention 0.9 to 36 months</a:t>
            </a:r>
            <a:endParaRPr b="1" i="0" u="none" strike="noStrike" cap="none" dirty="0">
              <a:solidFill>
                <a:srgbClr val="000000"/>
              </a:solidFill>
              <a:latin typeface="Helvetica Neue"/>
              <a:ea typeface="Helvetica Neue"/>
              <a:cs typeface="Helvetica Neue"/>
              <a:sym typeface="Helvetica Neue"/>
            </a:endParaRPr>
          </a:p>
        </p:txBody>
      </p:sp>
      <p:sp>
        <p:nvSpPr>
          <p:cNvPr id="515" name="Google Shape;515;p23"/>
          <p:cNvSpPr txBox="1"/>
          <p:nvPr/>
        </p:nvSpPr>
        <p:spPr>
          <a:xfrm>
            <a:off x="1206725" y="5029423"/>
            <a:ext cx="7937400" cy="4172874"/>
          </a:xfrm>
          <a:prstGeom prst="rect">
            <a:avLst/>
          </a:prstGeom>
          <a:noFill/>
          <a:ln>
            <a:noFill/>
          </a:ln>
        </p:spPr>
        <p:txBody>
          <a:bodyPr spcFirstLastPara="1" wrap="square" lIns="0" tIns="0" rIns="0" bIns="0" anchor="t" anchorCtr="0">
            <a:spAutoFit/>
          </a:bodyPr>
          <a:lstStyle/>
          <a:p>
            <a:pPr marL="631697" marR="0" lvl="1" indent="-315847"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Nurse or certified diabetes care and education specialist led</a:t>
            </a:r>
            <a:endParaRPr sz="1400" b="0" i="0" u="none" strike="noStrike" cap="none" dirty="0">
              <a:solidFill>
                <a:srgbClr val="000000"/>
              </a:solidFill>
              <a:latin typeface="Arial"/>
              <a:ea typeface="Arial"/>
              <a:cs typeface="Arial"/>
              <a:sym typeface="Arial"/>
            </a:endParaRPr>
          </a:p>
          <a:p>
            <a:pPr marL="1263394" marR="0" lvl="2" indent="-421130" algn="l" rtl="0">
              <a:lnSpc>
                <a:spcPct val="103008"/>
              </a:lnSpc>
              <a:spcBef>
                <a:spcPts val="0"/>
              </a:spcBef>
              <a:spcAft>
                <a:spcPts val="0"/>
              </a:spcAft>
              <a:buClr>
                <a:srgbClr val="A6192E"/>
              </a:buClr>
              <a:buSzPts val="2925"/>
              <a:buFont typeface="Arial"/>
              <a:buChar char="⚬"/>
            </a:pPr>
            <a:r>
              <a:rPr lang="en-US" sz="2925" b="1" i="0" u="none" strike="noStrike" cap="none" dirty="0">
                <a:solidFill>
                  <a:srgbClr val="A6192E"/>
                </a:solidFill>
                <a:latin typeface="Helvetica Neue"/>
                <a:ea typeface="Helvetica Neue"/>
                <a:cs typeface="Helvetica Neue"/>
                <a:sym typeface="Helvetica Neue"/>
              </a:rPr>
              <a:t> -1.62% to -0.40%</a:t>
            </a:r>
            <a:endParaRPr sz="1400" b="0" i="0" u="none" strike="noStrike" cap="none" dirty="0">
              <a:solidFill>
                <a:srgbClr val="000000"/>
              </a:solidFill>
              <a:latin typeface="Arial"/>
              <a:ea typeface="Arial"/>
              <a:cs typeface="Arial"/>
              <a:sym typeface="Arial"/>
            </a:endParaRPr>
          </a:p>
          <a:p>
            <a:pPr marL="631697" marR="0" lvl="1" indent="-315847"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Care management /patient education led</a:t>
            </a:r>
            <a:endParaRPr sz="1400" b="0" i="0" u="none" strike="noStrike" cap="none" dirty="0">
              <a:solidFill>
                <a:srgbClr val="000000"/>
              </a:solidFill>
              <a:latin typeface="Arial"/>
              <a:ea typeface="Arial"/>
              <a:cs typeface="Arial"/>
              <a:sym typeface="Arial"/>
            </a:endParaRPr>
          </a:p>
          <a:p>
            <a:pPr marL="1263394" marR="0" lvl="2" indent="-421130"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 </a:t>
            </a:r>
            <a:r>
              <a:rPr lang="en-US" sz="2925" b="1" i="0" u="none" strike="noStrike" cap="none" dirty="0">
                <a:solidFill>
                  <a:srgbClr val="A6192E"/>
                </a:solidFill>
                <a:latin typeface="Helvetica Neue"/>
                <a:ea typeface="Helvetica Neue"/>
                <a:cs typeface="Helvetica Neue"/>
                <a:sym typeface="Helvetica Neue"/>
              </a:rPr>
              <a:t>-1.20% to 0.30%</a:t>
            </a:r>
            <a:endParaRPr sz="1400" b="0" i="0" u="none" strike="noStrike" cap="none" dirty="0">
              <a:solidFill>
                <a:srgbClr val="000000"/>
              </a:solidFill>
              <a:latin typeface="Arial"/>
              <a:ea typeface="Arial"/>
              <a:cs typeface="Arial"/>
              <a:sym typeface="Arial"/>
            </a:endParaRPr>
          </a:p>
          <a:p>
            <a:pPr marL="631697" marR="0" lvl="1" indent="-315847"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Pharmacist led</a:t>
            </a:r>
            <a:endParaRPr sz="1400" b="0" i="0" u="none" strike="noStrike" cap="none" dirty="0">
              <a:solidFill>
                <a:srgbClr val="000000"/>
              </a:solidFill>
              <a:latin typeface="Arial"/>
              <a:ea typeface="Arial"/>
              <a:cs typeface="Arial"/>
              <a:sym typeface="Arial"/>
            </a:endParaRPr>
          </a:p>
          <a:p>
            <a:pPr marL="1263394" marR="0" lvl="2" indent="-421130"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 -</a:t>
            </a:r>
            <a:r>
              <a:rPr lang="en-US" sz="2925" b="1" i="0" u="none" strike="noStrike" cap="none" dirty="0">
                <a:solidFill>
                  <a:srgbClr val="A6192E"/>
                </a:solidFill>
                <a:latin typeface="Helvetica Neue"/>
                <a:ea typeface="Helvetica Neue"/>
                <a:cs typeface="Helvetica Neue"/>
                <a:sym typeface="Helvetica Neue"/>
              </a:rPr>
              <a:t>0.90% to -0.60%</a:t>
            </a:r>
            <a:endParaRPr sz="1400" b="0" i="0" u="none" strike="noStrike" cap="none" dirty="0">
              <a:solidFill>
                <a:srgbClr val="000000"/>
              </a:solidFill>
              <a:latin typeface="Arial"/>
              <a:ea typeface="Arial"/>
              <a:cs typeface="Arial"/>
              <a:sym typeface="Arial"/>
            </a:endParaRPr>
          </a:p>
          <a:p>
            <a:pPr marL="631697" marR="0" lvl="1" indent="-315847"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Physician-based</a:t>
            </a:r>
            <a:endParaRPr sz="1400" b="0" i="0" u="none" strike="noStrike" cap="none" dirty="0">
              <a:solidFill>
                <a:srgbClr val="000000"/>
              </a:solidFill>
              <a:latin typeface="Arial"/>
              <a:ea typeface="Arial"/>
              <a:cs typeface="Arial"/>
              <a:sym typeface="Arial"/>
            </a:endParaRPr>
          </a:p>
          <a:p>
            <a:pPr marL="1263394" marR="0" lvl="2" indent="-421130" algn="l" rtl="0">
              <a:lnSpc>
                <a:spcPct val="103008"/>
              </a:lnSpc>
              <a:spcBef>
                <a:spcPts val="0"/>
              </a:spcBef>
              <a:spcAft>
                <a:spcPts val="0"/>
              </a:spcAft>
              <a:buClr>
                <a:srgbClr val="000000"/>
              </a:buClr>
              <a:buSzPts val="2925"/>
              <a:buFont typeface="Arial"/>
              <a:buChar char="⚬"/>
            </a:pPr>
            <a:r>
              <a:rPr lang="en-US" sz="2925" b="1" i="0" u="none" strike="noStrike" cap="none" dirty="0">
                <a:solidFill>
                  <a:srgbClr val="000000"/>
                </a:solidFill>
                <a:latin typeface="Helvetica Neue"/>
                <a:ea typeface="Helvetica Neue"/>
                <a:cs typeface="Helvetica Neue"/>
                <a:sym typeface="Helvetica Neue"/>
              </a:rPr>
              <a:t> </a:t>
            </a:r>
            <a:r>
              <a:rPr lang="en-US" sz="2925" b="1" i="0" u="none" strike="noStrike" cap="none" dirty="0">
                <a:solidFill>
                  <a:srgbClr val="A6192E"/>
                </a:solidFill>
                <a:latin typeface="Helvetica Neue"/>
                <a:ea typeface="Helvetica Neue"/>
                <a:cs typeface="Helvetica Neue"/>
                <a:sym typeface="Helvetica Neue"/>
              </a:rPr>
              <a:t>-0.40% to 0.26%</a:t>
            </a:r>
            <a:endParaRPr sz="1400" b="0" i="0" u="none" strike="noStrike" cap="none" dirty="0">
              <a:solidFill>
                <a:srgbClr val="000000"/>
              </a:solidFill>
              <a:latin typeface="Arial"/>
              <a:ea typeface="Arial"/>
              <a:cs typeface="Arial"/>
              <a:sym typeface="Arial"/>
            </a:endParaRPr>
          </a:p>
        </p:txBody>
      </p:sp>
      <p:pic>
        <p:nvPicPr>
          <p:cNvPr id="516" name="Google Shape;516;p23"/>
          <p:cNvPicPr preferRelativeResize="0"/>
          <p:nvPr/>
        </p:nvPicPr>
        <p:blipFill rotWithShape="1">
          <a:blip r:embed="rId3">
            <a:alphaModFix/>
          </a:blip>
          <a:srcRect/>
          <a:stretch/>
        </p:blipFill>
        <p:spPr>
          <a:xfrm>
            <a:off x="14037117" y="8878413"/>
            <a:ext cx="3550254" cy="774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4"/>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6" name="Google Shape;526;p24"/>
          <p:cNvSpPr/>
          <p:nvPr/>
        </p:nvSpPr>
        <p:spPr>
          <a:xfrm>
            <a:off x="10580275" y="4031950"/>
            <a:ext cx="6429300" cy="3841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7" name="Google Shape;527;p24"/>
          <p:cNvSpPr txBox="1"/>
          <p:nvPr/>
        </p:nvSpPr>
        <p:spPr>
          <a:xfrm>
            <a:off x="1028700" y="4044303"/>
            <a:ext cx="9286200" cy="2481000"/>
          </a:xfrm>
          <a:prstGeom prst="rect">
            <a:avLst/>
          </a:prstGeom>
          <a:noFill/>
          <a:ln>
            <a:noFill/>
          </a:ln>
        </p:spPr>
        <p:txBody>
          <a:bodyPr spcFirstLastPara="1" wrap="square" lIns="0" tIns="0" rIns="0" bIns="0" anchor="t" anchorCtr="0">
            <a:spAutoFit/>
          </a:bodyPr>
          <a:lstStyle/>
          <a:p>
            <a:pPr marL="0" marR="0" lvl="0" indent="0" algn="l" rtl="0">
              <a:lnSpc>
                <a:spcPct val="118052"/>
              </a:lnSpc>
              <a:spcBef>
                <a:spcPts val="0"/>
              </a:spcBef>
              <a:spcAft>
                <a:spcPts val="0"/>
              </a:spcAft>
              <a:buClr>
                <a:srgbClr val="000000"/>
              </a:buClr>
              <a:buSzPts val="3368"/>
              <a:buFont typeface="Arial"/>
              <a:buNone/>
            </a:pPr>
            <a:r>
              <a:rPr lang="en-US" sz="3600" b="1" i="0" u="none" strike="noStrike" cap="none" dirty="0">
                <a:solidFill>
                  <a:srgbClr val="000000"/>
                </a:solidFill>
                <a:latin typeface="Helvetica Neue"/>
                <a:ea typeface="Helvetica Neue"/>
                <a:cs typeface="Helvetica Neue"/>
                <a:sym typeface="Helvetica Neue"/>
              </a:rPr>
              <a:t>Results may be less dependent on WHO (type of provider) intensifies therapy but HOW they intensify:</a:t>
            </a:r>
            <a:endParaRPr sz="3600" b="1" i="0" u="none" strike="noStrike" cap="none" dirty="0">
              <a:solidFill>
                <a:srgbClr val="000000"/>
              </a:solidFill>
              <a:latin typeface="Helvetica Neue"/>
              <a:ea typeface="Helvetica Neue"/>
              <a:cs typeface="Helvetica Neue"/>
              <a:sym typeface="Helvetica Neue"/>
            </a:endParaRPr>
          </a:p>
          <a:p>
            <a:pPr marL="0" marR="0" lvl="0" indent="0" algn="l" rtl="0">
              <a:lnSpc>
                <a:spcPct val="118017"/>
              </a:lnSpc>
              <a:spcBef>
                <a:spcPts val="0"/>
              </a:spcBef>
              <a:spcAft>
                <a:spcPts val="0"/>
              </a:spcAft>
              <a:buClr>
                <a:srgbClr val="000000"/>
              </a:buClr>
              <a:buSzPts val="3368"/>
              <a:buFont typeface="Arial"/>
              <a:buNone/>
            </a:pPr>
            <a:endParaRPr sz="3368" b="1" i="0" u="none" strike="noStrike" cap="none" dirty="0">
              <a:solidFill>
                <a:srgbClr val="000000"/>
              </a:solidFill>
              <a:latin typeface="Helvetica Neue"/>
              <a:ea typeface="Helvetica Neue"/>
              <a:cs typeface="Helvetica Neue"/>
              <a:sym typeface="Helvetica Neue"/>
            </a:endParaRPr>
          </a:p>
        </p:txBody>
      </p:sp>
      <p:sp>
        <p:nvSpPr>
          <p:cNvPr id="528" name="Google Shape;528;p24"/>
          <p:cNvSpPr txBox="1"/>
          <p:nvPr/>
        </p:nvSpPr>
        <p:spPr>
          <a:xfrm>
            <a:off x="1028700" y="1727478"/>
            <a:ext cx="15758700" cy="24795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264"/>
              <a:buFont typeface="Arial"/>
              <a:buNone/>
            </a:pPr>
            <a:r>
              <a:rPr lang="en-US" sz="5264" b="1" i="0" u="none" strike="noStrike" cap="none" dirty="0">
                <a:solidFill>
                  <a:srgbClr val="000000"/>
                </a:solidFill>
                <a:latin typeface="Helvetica Neue"/>
                <a:ea typeface="Helvetica Neue"/>
                <a:cs typeface="Helvetica Neue"/>
                <a:sym typeface="Helvetica Neue"/>
              </a:rPr>
              <a:t>Strategies for Overcoming Therapeutic Inertia: </a:t>
            </a:r>
            <a:br>
              <a:rPr lang="en-US" sz="5264" b="1" i="0" u="none" strike="noStrike" cap="none" dirty="0">
                <a:solidFill>
                  <a:srgbClr val="000000"/>
                </a:solidFill>
                <a:latin typeface="Helvetica Neue"/>
                <a:ea typeface="Helvetica Neue"/>
                <a:cs typeface="Helvetica Neue"/>
                <a:sym typeface="Helvetica Neue"/>
              </a:rPr>
            </a:br>
            <a:r>
              <a:rPr lang="en-US" sz="5264" b="1" i="0" u="none" strike="noStrike" cap="none" dirty="0">
                <a:solidFill>
                  <a:srgbClr val="A6192E"/>
                </a:solidFill>
                <a:latin typeface="Helvetica Neue"/>
                <a:ea typeface="Helvetica Neue"/>
                <a:cs typeface="Helvetica Neue"/>
                <a:sym typeface="Helvetica Neue"/>
              </a:rPr>
              <a:t>A Systematic Review and Meta-Analysis</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264"/>
              <a:buFont typeface="Arial"/>
              <a:buNone/>
            </a:pPr>
            <a:endParaRPr sz="5264" b="1" i="0" u="none" strike="noStrike" cap="none" dirty="0">
              <a:solidFill>
                <a:srgbClr val="A6192E"/>
              </a:solidFill>
              <a:latin typeface="Helvetica Neue"/>
              <a:ea typeface="Helvetica Neue"/>
              <a:cs typeface="Helvetica Neue"/>
              <a:sym typeface="Helvetica Neue"/>
            </a:endParaRPr>
          </a:p>
        </p:txBody>
      </p:sp>
      <p:sp>
        <p:nvSpPr>
          <p:cNvPr id="529" name="Google Shape;529;p24"/>
          <p:cNvSpPr txBox="1"/>
          <p:nvPr/>
        </p:nvSpPr>
        <p:spPr>
          <a:xfrm>
            <a:off x="1028700" y="9182100"/>
            <a:ext cx="9854385" cy="1085103"/>
          </a:xfrm>
          <a:prstGeom prst="rect">
            <a:avLst/>
          </a:prstGeom>
          <a:noFill/>
          <a:ln>
            <a:noFill/>
          </a:ln>
        </p:spPr>
        <p:txBody>
          <a:bodyPr spcFirstLastPara="1" wrap="square" lIns="0" tIns="0" rIns="0" bIns="0" anchor="t" anchorCtr="0">
            <a:spAutoFit/>
          </a:bodyPr>
          <a:lstStyle/>
          <a:p>
            <a:pPr marL="0" marR="0" lvl="0" indent="0" algn="just"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Powell et al. Strategies for overcoming therapeutic inertia:</a:t>
            </a:r>
            <a:endParaRPr sz="1400" b="0" i="0" u="none" strike="noStrike" cap="none" dirty="0">
              <a:solidFill>
                <a:srgbClr val="000000"/>
              </a:solidFill>
              <a:latin typeface="Arial"/>
              <a:ea typeface="Arial"/>
              <a:cs typeface="Arial"/>
              <a:sym typeface="Arial"/>
            </a:endParaRPr>
          </a:p>
          <a:p>
            <a:pPr marL="0" marR="0" lvl="0" indent="0" algn="just"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Arimo"/>
                <a:ea typeface="Arimo"/>
                <a:cs typeface="Arimo"/>
                <a:sym typeface="Arimo"/>
              </a:rPr>
              <a:t>A systematic review and meta-analysis. Diabetes Obes Metab. May 2021</a:t>
            </a:r>
            <a:endParaRPr sz="1400" b="0" i="0" u="none" strike="noStrike" cap="none" dirty="0">
              <a:solidFill>
                <a:srgbClr val="000000"/>
              </a:solidFill>
              <a:latin typeface="Arial"/>
              <a:ea typeface="Arial"/>
              <a:cs typeface="Arial"/>
              <a:sym typeface="Arial"/>
            </a:endParaRPr>
          </a:p>
          <a:p>
            <a:pPr marL="0" marR="0" lvl="0" indent="0" algn="just" rtl="0">
              <a:lnSpc>
                <a:spcPct val="139000"/>
              </a:lnSpc>
              <a:spcBef>
                <a:spcPts val="0"/>
              </a:spcBef>
              <a:spcAft>
                <a:spcPts val="0"/>
              </a:spcAft>
              <a:buClr>
                <a:srgbClr val="000000"/>
              </a:buClr>
              <a:buSzPts val="2000"/>
              <a:buFont typeface="Arial"/>
              <a:buNone/>
            </a:pPr>
            <a:endParaRPr sz="2000" b="0" i="0" u="none" strike="noStrike" cap="none" dirty="0">
              <a:solidFill>
                <a:srgbClr val="000000"/>
              </a:solidFill>
              <a:latin typeface="Arimo"/>
              <a:ea typeface="Arimo"/>
              <a:cs typeface="Arimo"/>
              <a:sym typeface="Arimo"/>
            </a:endParaRPr>
          </a:p>
        </p:txBody>
      </p:sp>
      <p:sp>
        <p:nvSpPr>
          <p:cNvPr id="530" name="Google Shape;530;p24"/>
          <p:cNvSpPr txBox="1"/>
          <p:nvPr/>
        </p:nvSpPr>
        <p:spPr>
          <a:xfrm>
            <a:off x="11121675" y="4594900"/>
            <a:ext cx="5565600" cy="276075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600" b="1" i="0" u="none" strike="noStrike" cap="none" dirty="0">
                <a:solidFill>
                  <a:srgbClr val="FFFFFF"/>
                </a:solidFill>
                <a:latin typeface="Helvetica Neue"/>
                <a:ea typeface="Helvetica Neue"/>
                <a:cs typeface="Helvetica Neue"/>
                <a:sym typeface="Helvetica Neue"/>
              </a:rPr>
              <a:t>Nearly all care management and patient education interventions associated with significant A1C improvements used technology to support communication between team members and patients.</a:t>
            </a:r>
            <a:endParaRPr sz="2600" b="1" i="0" u="none" strike="noStrike" cap="none" dirty="0">
              <a:solidFill>
                <a:srgbClr val="000000"/>
              </a:solidFill>
            </a:endParaRPr>
          </a:p>
        </p:txBody>
      </p:sp>
      <p:sp>
        <p:nvSpPr>
          <p:cNvPr id="531" name="Google Shape;531;p24"/>
          <p:cNvSpPr txBox="1"/>
          <p:nvPr/>
        </p:nvSpPr>
        <p:spPr>
          <a:xfrm>
            <a:off x="1028700" y="6185475"/>
            <a:ext cx="8401200" cy="2150400"/>
          </a:xfrm>
          <a:prstGeom prst="rect">
            <a:avLst/>
          </a:prstGeom>
          <a:noFill/>
          <a:ln>
            <a:noFill/>
          </a:ln>
        </p:spPr>
        <p:txBody>
          <a:bodyPr spcFirstLastPara="1" wrap="square" lIns="0" tIns="0" rIns="0" bIns="0" anchor="t" anchorCtr="0">
            <a:spAutoFit/>
          </a:bodyPr>
          <a:lstStyle/>
          <a:p>
            <a:pPr marL="737588" marR="0" lvl="1" indent="-368794" algn="l" rtl="0">
              <a:lnSpc>
                <a:spcPct val="102985"/>
              </a:lnSpc>
              <a:spcBef>
                <a:spcPts val="0"/>
              </a:spcBef>
              <a:spcAft>
                <a:spcPts val="0"/>
              </a:spcAft>
              <a:buClr>
                <a:srgbClr val="000000"/>
              </a:buClr>
              <a:buSzPts val="3416"/>
              <a:buFont typeface="Helvetica Neue"/>
              <a:buChar char="•"/>
            </a:pPr>
            <a:r>
              <a:rPr lang="en-US" sz="3416" i="0" u="none" strike="noStrike" cap="none" dirty="0">
                <a:solidFill>
                  <a:srgbClr val="000000"/>
                </a:solidFill>
                <a:latin typeface="Helvetica Neue"/>
                <a:ea typeface="Helvetica Neue"/>
                <a:cs typeface="Helvetica Neue"/>
                <a:sym typeface="Helvetica Neue"/>
              </a:rPr>
              <a:t>Delivery methods</a:t>
            </a:r>
            <a:endParaRPr sz="1400" i="0" u="none" strike="noStrike" cap="none" dirty="0">
              <a:solidFill>
                <a:srgbClr val="000000"/>
              </a:solidFill>
              <a:latin typeface="Helvetica Neue"/>
              <a:ea typeface="Helvetica Neue"/>
              <a:cs typeface="Helvetica Neue"/>
              <a:sym typeface="Helvetica Neue"/>
            </a:endParaRPr>
          </a:p>
          <a:p>
            <a:pPr marL="737588" marR="0" lvl="1" indent="-368794" algn="l" rtl="0">
              <a:lnSpc>
                <a:spcPct val="102985"/>
              </a:lnSpc>
              <a:spcBef>
                <a:spcPts val="0"/>
              </a:spcBef>
              <a:spcAft>
                <a:spcPts val="0"/>
              </a:spcAft>
              <a:buClr>
                <a:srgbClr val="000000"/>
              </a:buClr>
              <a:buSzPts val="3416"/>
              <a:buFont typeface="Helvetica Neue"/>
              <a:buChar char="•"/>
            </a:pPr>
            <a:r>
              <a:rPr lang="en-US" sz="3416" i="0" u="none" strike="noStrike" cap="none" dirty="0">
                <a:solidFill>
                  <a:srgbClr val="000000"/>
                </a:solidFill>
                <a:latin typeface="Helvetica Neue"/>
                <a:ea typeface="Helvetica Neue"/>
                <a:cs typeface="Helvetica Neue"/>
                <a:sym typeface="Helvetica Neue"/>
              </a:rPr>
              <a:t>Frequency of intervention and communication</a:t>
            </a:r>
            <a:endParaRPr sz="1400" i="0" u="none" strike="noStrike" cap="none" dirty="0">
              <a:solidFill>
                <a:srgbClr val="000000"/>
              </a:solidFill>
              <a:latin typeface="Helvetica Neue"/>
              <a:ea typeface="Helvetica Neue"/>
              <a:cs typeface="Helvetica Neue"/>
              <a:sym typeface="Helvetica Neue"/>
            </a:endParaRPr>
          </a:p>
          <a:p>
            <a:pPr marL="0" marR="0" lvl="0" indent="0" algn="l" rtl="0">
              <a:lnSpc>
                <a:spcPct val="102985"/>
              </a:lnSpc>
              <a:spcBef>
                <a:spcPts val="0"/>
              </a:spcBef>
              <a:spcAft>
                <a:spcPts val="0"/>
              </a:spcAft>
              <a:buClr>
                <a:srgbClr val="000000"/>
              </a:buClr>
              <a:buSzPts val="3416"/>
              <a:buFont typeface="Arial"/>
              <a:buNone/>
            </a:pPr>
            <a:endParaRPr sz="3416" b="1" i="0" u="none" strike="noStrike" cap="none" dirty="0">
              <a:solidFill>
                <a:srgbClr val="000000"/>
              </a:solidFill>
              <a:latin typeface="Arimo"/>
              <a:ea typeface="Arimo"/>
              <a:cs typeface="Arimo"/>
              <a:sym typeface="Arimo"/>
            </a:endParaRPr>
          </a:p>
        </p:txBody>
      </p:sp>
      <p:pic>
        <p:nvPicPr>
          <p:cNvPr id="532" name="Google Shape;532;p24"/>
          <p:cNvPicPr preferRelativeResize="0"/>
          <p:nvPr/>
        </p:nvPicPr>
        <p:blipFill rotWithShape="1">
          <a:blip r:embed="rId3">
            <a:alphaModFix/>
          </a:blip>
          <a:srcRect/>
          <a:stretch/>
        </p:blipFill>
        <p:spPr>
          <a:xfrm>
            <a:off x="14037117" y="8878413"/>
            <a:ext cx="3550254" cy="774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5"/>
          <p:cNvSpPr/>
          <p:nvPr/>
        </p:nvSpPr>
        <p:spPr>
          <a:xfrm>
            <a:off x="10123075" y="4184350"/>
            <a:ext cx="6429300" cy="3841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2" name="Google Shape;542;p25"/>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3" name="Google Shape;543;p25"/>
          <p:cNvSpPr txBox="1"/>
          <p:nvPr/>
        </p:nvSpPr>
        <p:spPr>
          <a:xfrm>
            <a:off x="1028700" y="1797400"/>
            <a:ext cx="14965800" cy="24795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264"/>
              <a:buFont typeface="Arial"/>
              <a:buNone/>
            </a:pPr>
            <a:r>
              <a:rPr lang="en-US" sz="5264" b="1" i="0" u="none" strike="noStrike" cap="none" dirty="0">
                <a:solidFill>
                  <a:srgbClr val="000000"/>
                </a:solidFill>
                <a:latin typeface="Helvetica Neue"/>
                <a:ea typeface="Helvetica Neue"/>
                <a:cs typeface="Helvetica Neue"/>
                <a:sym typeface="Helvetica Neue"/>
              </a:rPr>
              <a:t>Strategies for Overcoming Therapeutic Inertia: </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264"/>
              <a:buFont typeface="Arial"/>
              <a:buNone/>
            </a:pPr>
            <a:r>
              <a:rPr lang="en-US" sz="5264" b="1" i="0" u="none" strike="noStrike" cap="none" dirty="0">
                <a:solidFill>
                  <a:srgbClr val="A6192E"/>
                </a:solidFill>
                <a:latin typeface="Helvetica Neue"/>
                <a:ea typeface="Helvetica Neue"/>
                <a:cs typeface="Helvetica Neue"/>
                <a:sym typeface="Helvetica Neue"/>
              </a:rPr>
              <a:t>Actionable Interpretation</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264"/>
              <a:buFont typeface="Arial"/>
              <a:buNone/>
            </a:pPr>
            <a:endParaRPr sz="5264" b="1" i="0" u="none" strike="noStrike" cap="none" dirty="0">
              <a:solidFill>
                <a:srgbClr val="A6192E"/>
              </a:solidFill>
              <a:latin typeface="Helvetica Neue"/>
              <a:ea typeface="Helvetica Neue"/>
              <a:cs typeface="Helvetica Neue"/>
              <a:sym typeface="Helvetica Neue"/>
            </a:endParaRPr>
          </a:p>
        </p:txBody>
      </p:sp>
      <p:sp>
        <p:nvSpPr>
          <p:cNvPr id="544" name="Google Shape;544;p25"/>
          <p:cNvSpPr txBox="1"/>
          <p:nvPr/>
        </p:nvSpPr>
        <p:spPr>
          <a:xfrm>
            <a:off x="1028700" y="9210675"/>
            <a:ext cx="9854400" cy="923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i="0" u="none" strike="noStrike" cap="none" dirty="0">
                <a:solidFill>
                  <a:srgbClr val="000000"/>
                </a:solidFill>
                <a:latin typeface="Helvetica Neue"/>
                <a:ea typeface="Helvetica Neue"/>
                <a:cs typeface="Helvetica Neue"/>
                <a:sym typeface="Helvetica Neue"/>
              </a:rPr>
              <a:t>Powell et al. Strategies for overcoming therapeutic inertia:</a:t>
            </a:r>
            <a:endParaRPr sz="140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Arial"/>
              <a:buNone/>
            </a:pPr>
            <a:r>
              <a:rPr lang="en-US" sz="2000" i="0" u="none" strike="noStrike" cap="none" dirty="0">
                <a:solidFill>
                  <a:srgbClr val="000000"/>
                </a:solidFill>
                <a:latin typeface="Helvetica Neue"/>
                <a:ea typeface="Helvetica Neue"/>
                <a:cs typeface="Helvetica Neue"/>
                <a:sym typeface="Helvetica Neue"/>
              </a:rPr>
              <a:t>A systematic review and meta-analysis. Diabetes Obes Metab. May 2021</a:t>
            </a:r>
            <a:endParaRPr sz="140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Arial"/>
              <a:buNone/>
            </a:pPr>
            <a:endParaRPr sz="2000" i="0" u="none" strike="noStrike" cap="none" dirty="0">
              <a:solidFill>
                <a:srgbClr val="000000"/>
              </a:solidFill>
              <a:latin typeface="Helvetica Neue"/>
              <a:ea typeface="Helvetica Neue"/>
              <a:cs typeface="Helvetica Neue"/>
              <a:sym typeface="Helvetica Neue"/>
            </a:endParaRPr>
          </a:p>
        </p:txBody>
      </p:sp>
      <p:pic>
        <p:nvPicPr>
          <p:cNvPr id="545" name="Google Shape;545;p25"/>
          <p:cNvPicPr preferRelativeResize="0"/>
          <p:nvPr/>
        </p:nvPicPr>
        <p:blipFill rotWithShape="1">
          <a:blip r:embed="rId3">
            <a:alphaModFix/>
          </a:blip>
          <a:srcRect b="6262"/>
          <a:stretch/>
        </p:blipFill>
        <p:spPr>
          <a:xfrm>
            <a:off x="14037117" y="8878413"/>
            <a:ext cx="3550254" cy="774349"/>
          </a:xfrm>
          <a:prstGeom prst="rect">
            <a:avLst/>
          </a:prstGeom>
          <a:noFill/>
          <a:ln>
            <a:noFill/>
          </a:ln>
        </p:spPr>
      </p:pic>
      <p:sp>
        <p:nvSpPr>
          <p:cNvPr id="546" name="Google Shape;546;p25"/>
          <p:cNvSpPr txBox="1"/>
          <p:nvPr/>
        </p:nvSpPr>
        <p:spPr>
          <a:xfrm>
            <a:off x="10273500" y="4734250"/>
            <a:ext cx="5901000" cy="2893800"/>
          </a:xfrm>
          <a:prstGeom prst="rect">
            <a:avLst/>
          </a:prstGeom>
          <a:noFill/>
          <a:ln>
            <a:noFill/>
          </a:ln>
        </p:spPr>
        <p:txBody>
          <a:bodyPr spcFirstLastPara="1" wrap="square" lIns="91425" tIns="45700" rIns="91425" bIns="45700" anchor="t" anchorCtr="0">
            <a:spAutoFit/>
          </a:bodyPr>
          <a:lstStyle/>
          <a:p>
            <a:pPr marL="310722" marR="0" lvl="1" indent="0" algn="l" rtl="0">
              <a:lnSpc>
                <a:spcPct val="100000"/>
              </a:lnSpc>
              <a:spcBef>
                <a:spcPts val="0"/>
              </a:spcBef>
              <a:spcAft>
                <a:spcPts val="0"/>
              </a:spcAft>
              <a:buNone/>
            </a:pPr>
            <a:r>
              <a:rPr lang="en-US" sz="2600" b="1" i="0" u="none" strike="noStrike" cap="none" dirty="0">
                <a:solidFill>
                  <a:schemeClr val="lt1"/>
                </a:solidFill>
                <a:latin typeface="Arimo"/>
                <a:ea typeface="Arimo"/>
                <a:cs typeface="Arimo"/>
                <a:sym typeface="Arimo"/>
              </a:rPr>
              <a:t>Systems or practices looking to implement a medication management program may consider different team members who can use technology to support frequent communication with patients.</a:t>
            </a:r>
            <a:endParaRPr sz="2600" b="0" i="0" u="none" strike="noStrike" cap="none" dirty="0">
              <a:solidFill>
                <a:schemeClr val="lt1"/>
              </a:solidFill>
              <a:latin typeface="Arial"/>
              <a:ea typeface="Arial"/>
              <a:cs typeface="Arial"/>
              <a:sym typeface="Arial"/>
            </a:endParaRPr>
          </a:p>
        </p:txBody>
      </p:sp>
      <p:pic>
        <p:nvPicPr>
          <p:cNvPr id="547" name="Google Shape;547;p25"/>
          <p:cNvPicPr preferRelativeResize="0"/>
          <p:nvPr/>
        </p:nvPicPr>
        <p:blipFill rotWithShape="1">
          <a:blip r:embed="rId4">
            <a:alphaModFix/>
          </a:blip>
          <a:srcRect/>
          <a:stretch/>
        </p:blipFill>
        <p:spPr>
          <a:xfrm>
            <a:off x="14037117" y="8878413"/>
            <a:ext cx="3550255" cy="774349"/>
          </a:xfrm>
          <a:prstGeom prst="rect">
            <a:avLst/>
          </a:prstGeom>
          <a:noFill/>
          <a:ln>
            <a:noFill/>
          </a:ln>
        </p:spPr>
      </p:pic>
      <p:sp>
        <p:nvSpPr>
          <p:cNvPr id="548" name="Google Shape;548;p25"/>
          <p:cNvSpPr txBox="1"/>
          <p:nvPr/>
        </p:nvSpPr>
        <p:spPr>
          <a:xfrm>
            <a:off x="1028700" y="4276900"/>
            <a:ext cx="8243100" cy="2792816"/>
          </a:xfrm>
          <a:prstGeom prst="rect">
            <a:avLst/>
          </a:prstGeom>
          <a:noFill/>
          <a:ln>
            <a:noFill/>
          </a:ln>
        </p:spPr>
        <p:txBody>
          <a:bodyPr spcFirstLastPara="1" wrap="square" lIns="0" tIns="0" rIns="0" bIns="0" anchor="t" anchorCtr="0">
            <a:spAutoFit/>
          </a:bodyPr>
          <a:lstStyle/>
          <a:p>
            <a:pPr marL="0" lvl="1" indent="0" algn="l" rtl="0">
              <a:lnSpc>
                <a:spcPct val="100000"/>
              </a:lnSpc>
              <a:spcBef>
                <a:spcPts val="0"/>
              </a:spcBef>
              <a:spcAft>
                <a:spcPts val="0"/>
              </a:spcAft>
              <a:buClr>
                <a:schemeClr val="dk1"/>
              </a:buClr>
              <a:buFont typeface="Arial"/>
              <a:buNone/>
            </a:pPr>
            <a:r>
              <a:rPr lang="en-US" sz="3400" b="1" dirty="0">
                <a:solidFill>
                  <a:schemeClr val="dk1"/>
                </a:solidFill>
                <a:latin typeface="Helvetica Neue"/>
                <a:ea typeface="Helvetica Neue"/>
                <a:cs typeface="Helvetica Neue"/>
                <a:sym typeface="Helvetica Neue"/>
              </a:rPr>
              <a:t>Identify patients with suboptimal control and achieve glycemic goals in &lt;6–12 months</a:t>
            </a:r>
            <a:endParaRPr sz="3400" b="1" dirty="0">
              <a:solidFill>
                <a:schemeClr val="dk1"/>
              </a:solidFill>
              <a:latin typeface="Helvetica Neue"/>
              <a:ea typeface="Helvetica Neue"/>
              <a:cs typeface="Helvetica Neue"/>
              <a:sym typeface="Helvetica Neue"/>
            </a:endParaRPr>
          </a:p>
          <a:p>
            <a:pPr marL="0" marR="0" lvl="0" indent="0" algn="l" rtl="0">
              <a:lnSpc>
                <a:spcPct val="118052"/>
              </a:lnSpc>
              <a:spcBef>
                <a:spcPts val="0"/>
              </a:spcBef>
              <a:spcAft>
                <a:spcPts val="0"/>
              </a:spcAft>
              <a:buClr>
                <a:srgbClr val="000000"/>
              </a:buClr>
              <a:buSzPts val="3368"/>
              <a:buFont typeface="Arial"/>
              <a:buNone/>
            </a:pPr>
            <a:endParaRPr sz="3368" b="1" dirty="0">
              <a:latin typeface="Helvetica Neue"/>
              <a:ea typeface="Helvetica Neue"/>
              <a:cs typeface="Helvetica Neue"/>
              <a:sym typeface="Helvetica Neue"/>
            </a:endParaRPr>
          </a:p>
          <a:p>
            <a:pPr marL="0" marR="0" lvl="0" indent="0" algn="l" rtl="0">
              <a:lnSpc>
                <a:spcPct val="118017"/>
              </a:lnSpc>
              <a:spcBef>
                <a:spcPts val="0"/>
              </a:spcBef>
              <a:spcAft>
                <a:spcPts val="0"/>
              </a:spcAft>
              <a:buClr>
                <a:srgbClr val="000000"/>
              </a:buClr>
              <a:buSzPts val="3368"/>
              <a:buFont typeface="Arial"/>
              <a:buNone/>
            </a:pPr>
            <a:endParaRPr sz="3368" b="1" i="0" u="none" strike="noStrike" cap="none" dirty="0">
              <a:solidFill>
                <a:srgbClr val="000000"/>
              </a:solidFill>
              <a:latin typeface="Helvetica Neue"/>
              <a:ea typeface="Helvetica Neue"/>
              <a:cs typeface="Helvetica Neue"/>
              <a:sym typeface="Helvetica Neue"/>
            </a:endParaRPr>
          </a:p>
        </p:txBody>
      </p:sp>
      <p:sp>
        <p:nvSpPr>
          <p:cNvPr id="549" name="Google Shape;549;p25"/>
          <p:cNvSpPr txBox="1"/>
          <p:nvPr/>
        </p:nvSpPr>
        <p:spPr>
          <a:xfrm>
            <a:off x="893350" y="5606038"/>
            <a:ext cx="7904700" cy="2427900"/>
          </a:xfrm>
          <a:prstGeom prst="rect">
            <a:avLst/>
          </a:prstGeom>
          <a:noFill/>
          <a:ln>
            <a:noFill/>
          </a:ln>
        </p:spPr>
        <p:txBody>
          <a:bodyPr spcFirstLastPara="1" wrap="square" lIns="0" tIns="0" rIns="0" bIns="0" anchor="t" anchorCtr="0">
            <a:spAutoFit/>
          </a:bodyPr>
          <a:lstStyle/>
          <a:p>
            <a:pPr marL="0" marR="0" lvl="0" indent="0" algn="l" rtl="0">
              <a:lnSpc>
                <a:spcPct val="102985"/>
              </a:lnSpc>
              <a:spcBef>
                <a:spcPts val="0"/>
              </a:spcBef>
              <a:spcAft>
                <a:spcPts val="0"/>
              </a:spcAft>
              <a:buNone/>
            </a:pPr>
            <a:endParaRPr sz="3000" dirty="0">
              <a:latin typeface="Helvetica Neue"/>
              <a:ea typeface="Helvetica Neue"/>
              <a:cs typeface="Helvetica Neue"/>
              <a:sym typeface="Helvetica Neue"/>
            </a:endParaRPr>
          </a:p>
          <a:p>
            <a:pPr marL="737588" marR="0" lvl="1" indent="-342378" algn="l" rtl="0">
              <a:lnSpc>
                <a:spcPct val="102985"/>
              </a:lnSpc>
              <a:spcBef>
                <a:spcPts val="0"/>
              </a:spcBef>
              <a:spcAft>
                <a:spcPts val="0"/>
              </a:spcAft>
              <a:buClr>
                <a:srgbClr val="000000"/>
              </a:buClr>
              <a:buSzPts val="3000"/>
              <a:buFont typeface="Helvetica Neue"/>
              <a:buChar char="•"/>
            </a:pPr>
            <a:r>
              <a:rPr lang="en-US" sz="3000" dirty="0">
                <a:solidFill>
                  <a:schemeClr val="dk1"/>
                </a:solidFill>
                <a:latin typeface="Helvetica Neue"/>
                <a:ea typeface="Helvetica Neue"/>
                <a:cs typeface="Helvetica Neue"/>
                <a:sym typeface="Helvetica Neue"/>
              </a:rPr>
              <a:t>Reduction in A1C was observed in first year and primarily in patients with baseline A1C &gt;9%</a:t>
            </a:r>
            <a:endParaRPr sz="3000" dirty="0">
              <a:solidFill>
                <a:schemeClr val="dk1"/>
              </a:solidFill>
              <a:latin typeface="Helvetica Neue"/>
              <a:ea typeface="Helvetica Neue"/>
              <a:cs typeface="Helvetica Neue"/>
              <a:sym typeface="Helvetica Neue"/>
            </a:endParaRPr>
          </a:p>
          <a:p>
            <a:pPr marL="0" marR="0" lvl="0" indent="0" algn="l" rtl="0">
              <a:lnSpc>
                <a:spcPct val="102985"/>
              </a:lnSpc>
              <a:spcBef>
                <a:spcPts val="0"/>
              </a:spcBef>
              <a:spcAft>
                <a:spcPts val="0"/>
              </a:spcAft>
              <a:buClr>
                <a:srgbClr val="000000"/>
              </a:buClr>
              <a:buSzPts val="3416"/>
              <a:buFont typeface="Arial"/>
              <a:buNone/>
            </a:pPr>
            <a:endParaRPr sz="3416" dirty="0">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6"/>
          <p:cNvPicPr preferRelativeResize="0"/>
          <p:nvPr/>
        </p:nvPicPr>
        <p:blipFill rotWithShape="1">
          <a:blip r:embed="rId3">
            <a:alphaModFix/>
          </a:blip>
          <a:srcRect l="25905" b="25961"/>
          <a:stretch/>
        </p:blipFill>
        <p:spPr>
          <a:xfrm>
            <a:off x="0" y="0"/>
            <a:ext cx="18288000" cy="10287000"/>
          </a:xfrm>
          <a:prstGeom prst="rect">
            <a:avLst/>
          </a:prstGeom>
          <a:noFill/>
          <a:ln>
            <a:noFill/>
          </a:ln>
        </p:spPr>
      </p:pic>
      <p:sp>
        <p:nvSpPr>
          <p:cNvPr id="559" name="Google Shape;559;p26"/>
          <p:cNvSpPr/>
          <p:nvPr/>
        </p:nvSpPr>
        <p:spPr>
          <a:xfrm>
            <a:off x="-220008" y="0"/>
            <a:ext cx="18508008" cy="276538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0" name="Google Shape;560;p26"/>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1" name="Google Shape;561;p26"/>
          <p:cNvSpPr/>
          <p:nvPr/>
        </p:nvSpPr>
        <p:spPr>
          <a:xfrm>
            <a:off x="1028700" y="3394367"/>
            <a:ext cx="16230600" cy="597761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2" name="Google Shape;562;p26"/>
          <p:cNvSpPr txBox="1"/>
          <p:nvPr/>
        </p:nvSpPr>
        <p:spPr>
          <a:xfrm>
            <a:off x="1662422" y="5010150"/>
            <a:ext cx="11302880" cy="4597028"/>
          </a:xfrm>
          <a:prstGeom prst="rect">
            <a:avLst/>
          </a:prstGeom>
          <a:noFill/>
          <a:ln>
            <a:noFill/>
          </a:ln>
        </p:spPr>
        <p:txBody>
          <a:bodyPr spcFirstLastPara="1" wrap="square" lIns="0" tIns="0" rIns="0" bIns="0" anchor="t" anchorCtr="0">
            <a:spAutoFit/>
          </a:bodyPr>
          <a:lstStyle/>
          <a:p>
            <a:pPr marL="618487" marR="0" lvl="1" indent="-309244" algn="l" rtl="0">
              <a:lnSpc>
                <a:spcPct val="149022"/>
              </a:lnSpc>
              <a:spcBef>
                <a:spcPts val="0"/>
              </a:spcBef>
              <a:spcAft>
                <a:spcPts val="0"/>
              </a:spcAft>
              <a:buClr>
                <a:srgbClr val="FFFFFF"/>
              </a:buClr>
              <a:buSzPts val="2864"/>
              <a:buFont typeface="Arial"/>
              <a:buChar char="•"/>
            </a:pPr>
            <a:r>
              <a:rPr lang="en-US" sz="2864" b="1" i="0" u="none" strike="noStrike" cap="none" dirty="0">
                <a:solidFill>
                  <a:srgbClr val="FFFFFF"/>
                </a:solidFill>
                <a:latin typeface="Arimo"/>
                <a:ea typeface="Arimo"/>
                <a:cs typeface="Arimo"/>
                <a:sym typeface="Arimo"/>
              </a:rPr>
              <a:t>Set clear glycemic goals and timelines with patients</a:t>
            </a:r>
            <a:endParaRPr sz="1400" b="0" i="0" u="none" strike="noStrike" cap="none" dirty="0">
              <a:solidFill>
                <a:srgbClr val="000000"/>
              </a:solidFill>
              <a:latin typeface="Arial"/>
              <a:ea typeface="Arial"/>
              <a:cs typeface="Arial"/>
              <a:sym typeface="Arial"/>
            </a:endParaRPr>
          </a:p>
          <a:p>
            <a:pPr marL="618487" marR="0" lvl="1" indent="-309244" algn="l" rtl="0">
              <a:lnSpc>
                <a:spcPct val="149022"/>
              </a:lnSpc>
              <a:spcBef>
                <a:spcPts val="0"/>
              </a:spcBef>
              <a:spcAft>
                <a:spcPts val="0"/>
              </a:spcAft>
              <a:buClr>
                <a:srgbClr val="FFFFFF"/>
              </a:buClr>
              <a:buSzPts val="2864"/>
              <a:buFont typeface="Arial"/>
              <a:buChar char="•"/>
            </a:pPr>
            <a:r>
              <a:rPr lang="en-US" sz="2864" b="1" i="0" u="none" strike="noStrike" cap="none" dirty="0">
                <a:solidFill>
                  <a:srgbClr val="FFFFFF"/>
                </a:solidFill>
                <a:latin typeface="Helvetica Neue"/>
                <a:ea typeface="Helvetica Neue"/>
                <a:cs typeface="Helvetica Neue"/>
                <a:sym typeface="Helvetica Neue"/>
              </a:rPr>
              <a:t>Empow</a:t>
            </a:r>
            <a:r>
              <a:rPr lang="en-US" sz="2864" b="1" i="0" u="none" strike="noStrike" cap="none" dirty="0">
                <a:solidFill>
                  <a:srgbClr val="FFFFFF"/>
                </a:solidFill>
                <a:latin typeface="Arimo"/>
                <a:ea typeface="Arimo"/>
                <a:cs typeface="Arimo"/>
                <a:sym typeface="Arimo"/>
              </a:rPr>
              <a:t>er team members to independently manage medications (algorithms or protocols)</a:t>
            </a:r>
            <a:endParaRPr sz="1400" b="0" i="0" u="none" strike="noStrike" cap="none" dirty="0">
              <a:solidFill>
                <a:srgbClr val="000000"/>
              </a:solidFill>
              <a:latin typeface="Arial"/>
              <a:ea typeface="Arial"/>
              <a:cs typeface="Arial"/>
              <a:sym typeface="Arial"/>
            </a:endParaRPr>
          </a:p>
          <a:p>
            <a:pPr marL="618487" marR="0" lvl="1" indent="-309244" algn="l" rtl="0">
              <a:lnSpc>
                <a:spcPct val="149022"/>
              </a:lnSpc>
              <a:spcBef>
                <a:spcPts val="0"/>
              </a:spcBef>
              <a:spcAft>
                <a:spcPts val="0"/>
              </a:spcAft>
              <a:buClr>
                <a:srgbClr val="FFFFFF"/>
              </a:buClr>
              <a:buSzPts val="2864"/>
              <a:buFont typeface="Arial"/>
              <a:buChar char="•"/>
            </a:pPr>
            <a:r>
              <a:rPr lang="en-US" sz="2864" b="1" i="0" u="none" strike="noStrike" cap="none" dirty="0">
                <a:solidFill>
                  <a:srgbClr val="FFFFFF"/>
                </a:solidFill>
                <a:latin typeface="Helvetica Neue"/>
                <a:ea typeface="Helvetica Neue"/>
                <a:cs typeface="Helvetica Neue"/>
                <a:sym typeface="Helvetica Neue"/>
              </a:rPr>
              <a:t>Use t</a:t>
            </a:r>
            <a:r>
              <a:rPr lang="en-US" sz="2864" b="1" i="0" u="none" strike="noStrike" cap="none" dirty="0">
                <a:solidFill>
                  <a:srgbClr val="FFFFFF"/>
                </a:solidFill>
                <a:latin typeface="Arimo"/>
                <a:ea typeface="Arimo"/>
                <a:cs typeface="Arimo"/>
                <a:sym typeface="Arimo"/>
              </a:rPr>
              <a:t>echnologies to adjust therapy between A1C tests</a:t>
            </a:r>
            <a:endParaRPr sz="1400" b="0" i="0" u="none" strike="noStrike" cap="none" dirty="0">
              <a:solidFill>
                <a:srgbClr val="000000"/>
              </a:solidFill>
              <a:latin typeface="Arial"/>
              <a:ea typeface="Arial"/>
              <a:cs typeface="Arial"/>
              <a:sym typeface="Arial"/>
            </a:endParaRPr>
          </a:p>
          <a:p>
            <a:pPr marL="618487" marR="0" lvl="1" indent="-309244" algn="l" rtl="0">
              <a:lnSpc>
                <a:spcPct val="149022"/>
              </a:lnSpc>
              <a:spcBef>
                <a:spcPts val="0"/>
              </a:spcBef>
              <a:spcAft>
                <a:spcPts val="0"/>
              </a:spcAft>
              <a:buClr>
                <a:srgbClr val="FFFFFF"/>
              </a:buClr>
              <a:buSzPts val="2864"/>
              <a:buFont typeface="Arial"/>
              <a:buChar char="•"/>
            </a:pPr>
            <a:r>
              <a:rPr lang="en-US" sz="2864" b="1" i="0" u="none" strike="noStrike" cap="none" dirty="0">
                <a:solidFill>
                  <a:srgbClr val="FFFFFF"/>
                </a:solidFill>
                <a:latin typeface="Helvetica Neue"/>
                <a:ea typeface="Helvetica Neue"/>
                <a:cs typeface="Helvetica Neue"/>
                <a:sym typeface="Helvetica Neue"/>
              </a:rPr>
              <a:t>De</a:t>
            </a:r>
            <a:r>
              <a:rPr lang="en-US" sz="2864" b="1" i="0" u="none" strike="noStrike" cap="none" dirty="0">
                <a:solidFill>
                  <a:srgbClr val="FFFFFF"/>
                </a:solidFill>
                <a:latin typeface="Arimo"/>
                <a:ea typeface="Arimo"/>
                <a:cs typeface="Arimo"/>
                <a:sym typeface="Arimo"/>
              </a:rPr>
              <a:t>velop and refer to a team of clinicians and community resources</a:t>
            </a:r>
            <a:endParaRPr sz="1400" b="0" i="0" u="none" strike="noStrike" cap="none" dirty="0">
              <a:solidFill>
                <a:srgbClr val="000000"/>
              </a:solidFill>
              <a:latin typeface="Arial"/>
              <a:ea typeface="Arial"/>
              <a:cs typeface="Arial"/>
              <a:sym typeface="Arial"/>
            </a:endParaRPr>
          </a:p>
          <a:p>
            <a:pPr marL="0" marR="0" lvl="0" indent="0" algn="l" rtl="0">
              <a:lnSpc>
                <a:spcPct val="149022"/>
              </a:lnSpc>
              <a:spcBef>
                <a:spcPts val="0"/>
              </a:spcBef>
              <a:spcAft>
                <a:spcPts val="0"/>
              </a:spcAft>
              <a:buClr>
                <a:srgbClr val="000000"/>
              </a:buClr>
              <a:buSzPts val="2864"/>
              <a:buFont typeface="Arial"/>
              <a:buNone/>
            </a:pPr>
            <a:endParaRPr sz="2864" b="1" i="0" u="none" strike="noStrike" cap="none" dirty="0">
              <a:solidFill>
                <a:srgbClr val="FFFFFF"/>
              </a:solidFill>
              <a:latin typeface="Arimo"/>
              <a:ea typeface="Arimo"/>
              <a:cs typeface="Arimo"/>
              <a:sym typeface="Arimo"/>
            </a:endParaRPr>
          </a:p>
        </p:txBody>
      </p:sp>
      <p:sp>
        <p:nvSpPr>
          <p:cNvPr id="563" name="Google Shape;563;p26"/>
          <p:cNvSpPr txBox="1"/>
          <p:nvPr/>
        </p:nvSpPr>
        <p:spPr>
          <a:xfrm>
            <a:off x="1875032" y="3928303"/>
            <a:ext cx="14537936" cy="1817934"/>
          </a:xfrm>
          <a:prstGeom prst="rect">
            <a:avLst/>
          </a:prstGeom>
          <a:noFill/>
          <a:ln>
            <a:noFill/>
          </a:ln>
        </p:spPr>
        <p:txBody>
          <a:bodyPr spcFirstLastPara="1" wrap="square" lIns="0" tIns="0" rIns="0" bIns="0" anchor="t" anchorCtr="0">
            <a:spAutoFit/>
          </a:bodyPr>
          <a:lstStyle/>
          <a:p>
            <a:pPr marL="0" marR="0" lvl="0" indent="0" algn="l" rtl="0">
              <a:lnSpc>
                <a:spcPct val="149016"/>
              </a:lnSpc>
              <a:spcBef>
                <a:spcPts val="0"/>
              </a:spcBef>
              <a:spcAft>
                <a:spcPts val="0"/>
              </a:spcAft>
              <a:buClr>
                <a:srgbClr val="000000"/>
              </a:buClr>
              <a:buSzPts val="3964"/>
              <a:buFont typeface="Arial"/>
              <a:buNone/>
            </a:pPr>
            <a:r>
              <a:rPr lang="en-US" sz="3964" b="1" i="0" u="none" strike="noStrike" cap="none" dirty="0">
                <a:solidFill>
                  <a:srgbClr val="FFFFFF"/>
                </a:solidFill>
                <a:latin typeface="Helvetica Neue"/>
                <a:ea typeface="Helvetica Neue"/>
                <a:cs typeface="Helvetica Neue"/>
                <a:sym typeface="Helvetica Neue"/>
              </a:rPr>
              <a:t>Clinician-Related Strategies</a:t>
            </a:r>
            <a:endParaRPr sz="1400" b="0" i="0" u="none" strike="noStrike" cap="none" dirty="0">
              <a:solidFill>
                <a:srgbClr val="000000"/>
              </a:solidFill>
              <a:latin typeface="Arial"/>
              <a:ea typeface="Arial"/>
              <a:cs typeface="Arial"/>
              <a:sym typeface="Arial"/>
            </a:endParaRPr>
          </a:p>
          <a:p>
            <a:pPr marL="0" marR="0" lvl="0" indent="0" algn="l" rtl="0">
              <a:lnSpc>
                <a:spcPct val="149016"/>
              </a:lnSpc>
              <a:spcBef>
                <a:spcPts val="0"/>
              </a:spcBef>
              <a:spcAft>
                <a:spcPts val="0"/>
              </a:spcAft>
              <a:buClr>
                <a:srgbClr val="000000"/>
              </a:buClr>
              <a:buSzPts val="3964"/>
              <a:buFont typeface="Arial"/>
              <a:buNone/>
            </a:pPr>
            <a:endParaRPr sz="3964" b="1" i="0" u="none" strike="noStrike" cap="none" dirty="0">
              <a:solidFill>
                <a:srgbClr val="FFFFFF"/>
              </a:solidFill>
              <a:latin typeface="Helvetica Neue"/>
              <a:ea typeface="Helvetica Neue"/>
              <a:cs typeface="Helvetica Neue"/>
              <a:sym typeface="Helvetica Neue"/>
            </a:endParaRPr>
          </a:p>
        </p:txBody>
      </p:sp>
      <p:sp>
        <p:nvSpPr>
          <p:cNvPr id="564" name="Google Shape;564;p26"/>
          <p:cNvSpPr/>
          <p:nvPr/>
        </p:nvSpPr>
        <p:spPr>
          <a:xfrm>
            <a:off x="12870055" y="4537703"/>
            <a:ext cx="3175657" cy="318989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65" name="Google Shape;565;p26"/>
          <p:cNvPicPr preferRelativeResize="0"/>
          <p:nvPr/>
        </p:nvPicPr>
        <p:blipFill rotWithShape="1">
          <a:blip r:embed="rId4">
            <a:alphaModFix/>
          </a:blip>
          <a:srcRect l="28726" t="25119" r="28525" b="26142"/>
          <a:stretch/>
        </p:blipFill>
        <p:spPr>
          <a:xfrm>
            <a:off x="13662798" y="5171812"/>
            <a:ext cx="1685418" cy="1921672"/>
          </a:xfrm>
          <a:prstGeom prst="rect">
            <a:avLst/>
          </a:prstGeom>
          <a:noFill/>
          <a:ln>
            <a:noFill/>
          </a:ln>
        </p:spPr>
      </p:pic>
      <p:sp>
        <p:nvSpPr>
          <p:cNvPr id="566" name="Google Shape;566;p26"/>
          <p:cNvSpPr txBox="1"/>
          <p:nvPr/>
        </p:nvSpPr>
        <p:spPr>
          <a:xfrm>
            <a:off x="1028700" y="1660803"/>
            <a:ext cx="16230600" cy="1298552"/>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Best Practice Actions to Overcome Therapeutic Inertia</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567" name="Google Shape;567;p26"/>
          <p:cNvSpPr txBox="1"/>
          <p:nvPr/>
        </p:nvSpPr>
        <p:spPr>
          <a:xfrm>
            <a:off x="1136526" y="9580205"/>
            <a:ext cx="5520306" cy="427809"/>
          </a:xfrm>
          <a:prstGeom prst="rect">
            <a:avLst/>
          </a:prstGeom>
          <a:noFill/>
          <a:ln>
            <a:noFill/>
          </a:ln>
        </p:spPr>
        <p:txBody>
          <a:bodyPr spcFirstLastPara="1" wrap="square" lIns="0" tIns="0" rIns="0" bIns="0" anchor="t" anchorCtr="0">
            <a:spAutoFit/>
          </a:bodyPr>
          <a:lstStyle/>
          <a:p>
            <a:pPr marL="0" marR="0" lvl="0" indent="0" algn="ctr"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ADA Standards of Medical Care 2022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7"/>
          <p:cNvPicPr preferRelativeResize="0"/>
          <p:nvPr/>
        </p:nvPicPr>
        <p:blipFill rotWithShape="1">
          <a:blip r:embed="rId3">
            <a:alphaModFix/>
          </a:blip>
          <a:srcRect l="25905" b="25961"/>
          <a:stretch/>
        </p:blipFill>
        <p:spPr>
          <a:xfrm>
            <a:off x="0" y="0"/>
            <a:ext cx="18288000" cy="10287000"/>
          </a:xfrm>
          <a:prstGeom prst="rect">
            <a:avLst/>
          </a:prstGeom>
          <a:noFill/>
          <a:ln>
            <a:noFill/>
          </a:ln>
        </p:spPr>
      </p:pic>
      <p:sp>
        <p:nvSpPr>
          <p:cNvPr id="577" name="Google Shape;577;p27"/>
          <p:cNvSpPr/>
          <p:nvPr/>
        </p:nvSpPr>
        <p:spPr>
          <a:xfrm>
            <a:off x="-220008" y="0"/>
            <a:ext cx="18508008" cy="276538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8" name="Google Shape;578;p27"/>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9" name="Google Shape;579;p27"/>
          <p:cNvSpPr txBox="1"/>
          <p:nvPr/>
        </p:nvSpPr>
        <p:spPr>
          <a:xfrm>
            <a:off x="1028700" y="1660803"/>
            <a:ext cx="16230600" cy="1298552"/>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Best Practice Actions to Overcome Therapeutic Inertia</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580" name="Google Shape;580;p27"/>
          <p:cNvSpPr/>
          <p:nvPr/>
        </p:nvSpPr>
        <p:spPr>
          <a:xfrm>
            <a:off x="1028700" y="3394367"/>
            <a:ext cx="16230600" cy="597761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1" name="Google Shape;581;p27"/>
          <p:cNvSpPr txBox="1"/>
          <p:nvPr/>
        </p:nvSpPr>
        <p:spPr>
          <a:xfrm>
            <a:off x="1662425" y="4620150"/>
            <a:ext cx="10836272" cy="3802964"/>
          </a:xfrm>
          <a:prstGeom prst="rect">
            <a:avLst/>
          </a:prstGeom>
          <a:noFill/>
          <a:ln>
            <a:noFill/>
          </a:ln>
        </p:spPr>
        <p:txBody>
          <a:bodyPr spcFirstLastPara="1" wrap="square" lIns="0" tIns="0" rIns="0" bIns="0" anchor="t" anchorCtr="0">
            <a:spAutoFit/>
          </a:bodyPr>
          <a:lstStyle/>
          <a:p>
            <a:pPr marL="618487" marR="0" lvl="1" indent="-302894" algn="l" rtl="0">
              <a:lnSpc>
                <a:spcPct val="149022"/>
              </a:lnSpc>
              <a:spcBef>
                <a:spcPts val="0"/>
              </a:spcBef>
              <a:spcAft>
                <a:spcPts val="0"/>
              </a:spcAft>
              <a:buClr>
                <a:srgbClr val="FFFFFF"/>
              </a:buClr>
              <a:buSzPts val="2764"/>
              <a:buFont typeface="Helvetica Neue"/>
              <a:buChar char="•"/>
            </a:pPr>
            <a:r>
              <a:rPr lang="en-US" sz="2764" b="1" i="0" u="none" strike="noStrike" cap="none" dirty="0">
                <a:solidFill>
                  <a:srgbClr val="FFFFFF"/>
                </a:solidFill>
                <a:latin typeface="Helvetica Neue"/>
                <a:ea typeface="Helvetica Neue"/>
                <a:cs typeface="Helvetica Neue"/>
                <a:sym typeface="Helvetica Neue"/>
              </a:rPr>
              <a:t>Recognize progressive nature of </a:t>
            </a:r>
            <a:r>
              <a:rPr lang="en-US" sz="2764" b="1" dirty="0">
                <a:solidFill>
                  <a:srgbClr val="FFFFFF"/>
                </a:solidFill>
                <a:latin typeface="Helvetica Neue"/>
                <a:ea typeface="Helvetica Neue"/>
                <a:cs typeface="Helvetica Neue"/>
                <a:sym typeface="Helvetica Neue"/>
              </a:rPr>
              <a:t>type 2 diabetes</a:t>
            </a:r>
            <a:r>
              <a:rPr lang="en-US" sz="2764" b="1" i="0" u="none" strike="noStrike" cap="none" dirty="0">
                <a:solidFill>
                  <a:srgbClr val="FFFFFF"/>
                </a:solidFill>
                <a:latin typeface="Helvetica Neue"/>
                <a:ea typeface="Helvetica Neue"/>
                <a:cs typeface="Helvetica Neue"/>
                <a:sym typeface="Helvetica Neue"/>
              </a:rPr>
              <a:t> and progressive need to change therapy </a:t>
            </a:r>
            <a:endParaRPr sz="1300" b="1" i="0" u="none" strike="noStrike" cap="none" dirty="0">
              <a:solidFill>
                <a:srgbClr val="000000"/>
              </a:solidFill>
              <a:latin typeface="Helvetica Neue"/>
              <a:ea typeface="Helvetica Neue"/>
              <a:cs typeface="Helvetica Neue"/>
              <a:sym typeface="Helvetica Neue"/>
            </a:endParaRPr>
          </a:p>
          <a:p>
            <a:pPr marL="618487" marR="0" lvl="1" indent="-302894" algn="l" rtl="0">
              <a:lnSpc>
                <a:spcPct val="149022"/>
              </a:lnSpc>
              <a:spcBef>
                <a:spcPts val="0"/>
              </a:spcBef>
              <a:spcAft>
                <a:spcPts val="0"/>
              </a:spcAft>
              <a:buClr>
                <a:srgbClr val="FFFFFF"/>
              </a:buClr>
              <a:buSzPts val="2764"/>
              <a:buFont typeface="Helvetica Neue"/>
              <a:buChar char="•"/>
            </a:pPr>
            <a:r>
              <a:rPr lang="en-US" sz="2764" b="1" i="0" u="none" strike="noStrike" cap="none" dirty="0">
                <a:solidFill>
                  <a:srgbClr val="FFFFFF"/>
                </a:solidFill>
                <a:latin typeface="Helvetica Neue"/>
                <a:ea typeface="Helvetica Neue"/>
                <a:cs typeface="Helvetica Neue"/>
                <a:sym typeface="Helvetica Neue"/>
              </a:rPr>
              <a:t>Share in treatment decision making with clinicians; include SDOH</a:t>
            </a:r>
            <a:endParaRPr sz="1300" b="1" i="0" u="none" strike="noStrike" cap="none" dirty="0">
              <a:solidFill>
                <a:srgbClr val="000000"/>
              </a:solidFill>
              <a:latin typeface="Helvetica Neue"/>
              <a:ea typeface="Helvetica Neue"/>
              <a:cs typeface="Helvetica Neue"/>
              <a:sym typeface="Helvetica Neue"/>
            </a:endParaRPr>
          </a:p>
          <a:p>
            <a:pPr marL="618487" marR="0" lvl="1" indent="-302894" algn="l" rtl="0">
              <a:lnSpc>
                <a:spcPct val="149022"/>
              </a:lnSpc>
              <a:spcBef>
                <a:spcPts val="0"/>
              </a:spcBef>
              <a:spcAft>
                <a:spcPts val="0"/>
              </a:spcAft>
              <a:buClr>
                <a:srgbClr val="FFFFFF"/>
              </a:buClr>
              <a:buSzPts val="2764"/>
              <a:buFont typeface="Helvetica Neue"/>
              <a:buChar char="•"/>
            </a:pPr>
            <a:r>
              <a:rPr lang="en-US" sz="2764" b="1" i="0" u="none" strike="noStrike" cap="none" dirty="0">
                <a:solidFill>
                  <a:srgbClr val="FFFFFF"/>
                </a:solidFill>
                <a:latin typeface="Helvetica Neue"/>
                <a:ea typeface="Helvetica Neue"/>
                <a:cs typeface="Helvetica Neue"/>
                <a:sym typeface="Helvetica Neue"/>
              </a:rPr>
              <a:t>Seek information and learn to be a self-manager; attend DSMES services and MNT</a:t>
            </a:r>
            <a:endParaRPr sz="1300" b="1" i="0" u="none" strike="noStrike" cap="none" dirty="0">
              <a:solidFill>
                <a:srgbClr val="000000"/>
              </a:solidFill>
              <a:latin typeface="Helvetica Neue"/>
              <a:ea typeface="Helvetica Neue"/>
              <a:cs typeface="Helvetica Neue"/>
              <a:sym typeface="Helvetica Neue"/>
            </a:endParaRPr>
          </a:p>
          <a:p>
            <a:pPr marL="618487" marR="0" lvl="1" indent="-302894" algn="l" rtl="0">
              <a:lnSpc>
                <a:spcPct val="149022"/>
              </a:lnSpc>
              <a:spcBef>
                <a:spcPts val="0"/>
              </a:spcBef>
              <a:spcAft>
                <a:spcPts val="0"/>
              </a:spcAft>
              <a:buClr>
                <a:srgbClr val="FFFFFF"/>
              </a:buClr>
              <a:buSzPts val="2764"/>
              <a:buFont typeface="Helvetica Neue"/>
              <a:buChar char="•"/>
            </a:pPr>
            <a:r>
              <a:rPr lang="en-US" sz="2764" b="1" i="0" u="none" strike="noStrike" cap="none" dirty="0">
                <a:solidFill>
                  <a:srgbClr val="FFFFFF"/>
                </a:solidFill>
                <a:latin typeface="Helvetica Neue"/>
                <a:ea typeface="Helvetica Neue"/>
                <a:cs typeface="Helvetica Neue"/>
                <a:sym typeface="Helvetica Neue"/>
              </a:rPr>
              <a:t>Use technology to evaluate personal glycemic profiles</a:t>
            </a:r>
            <a:endParaRPr sz="2764" b="1" i="0" u="none" strike="noStrike" cap="none" dirty="0">
              <a:solidFill>
                <a:srgbClr val="FFFFFF"/>
              </a:solidFill>
              <a:latin typeface="Helvetica Neue"/>
              <a:ea typeface="Helvetica Neue"/>
              <a:cs typeface="Helvetica Neue"/>
              <a:sym typeface="Helvetica Neue"/>
            </a:endParaRPr>
          </a:p>
        </p:txBody>
      </p:sp>
      <p:sp>
        <p:nvSpPr>
          <p:cNvPr id="582" name="Google Shape;582;p27"/>
          <p:cNvSpPr txBox="1"/>
          <p:nvPr/>
        </p:nvSpPr>
        <p:spPr>
          <a:xfrm>
            <a:off x="1879070" y="3730912"/>
            <a:ext cx="14538000" cy="908967"/>
          </a:xfrm>
          <a:prstGeom prst="rect">
            <a:avLst/>
          </a:prstGeom>
          <a:noFill/>
          <a:ln>
            <a:noFill/>
          </a:ln>
        </p:spPr>
        <p:txBody>
          <a:bodyPr spcFirstLastPara="1" wrap="square" lIns="0" tIns="0" rIns="0" bIns="0" anchor="t" anchorCtr="0">
            <a:spAutoFit/>
          </a:bodyPr>
          <a:lstStyle/>
          <a:p>
            <a:pPr marL="0" marR="0" lvl="0" indent="0" algn="l" rtl="0">
              <a:lnSpc>
                <a:spcPct val="149016"/>
              </a:lnSpc>
              <a:spcBef>
                <a:spcPts val="0"/>
              </a:spcBef>
              <a:spcAft>
                <a:spcPts val="0"/>
              </a:spcAft>
              <a:buClr>
                <a:srgbClr val="000000"/>
              </a:buClr>
              <a:buSzPts val="3964"/>
              <a:buFont typeface="Arial"/>
              <a:buNone/>
            </a:pPr>
            <a:r>
              <a:rPr lang="en-US" sz="3964" b="1" i="0" u="none" strike="noStrike" cap="none" dirty="0">
                <a:solidFill>
                  <a:srgbClr val="FFFFFF"/>
                </a:solidFill>
                <a:latin typeface="Helvetica Neue"/>
                <a:ea typeface="Helvetica Neue"/>
                <a:cs typeface="Helvetica Neue"/>
                <a:sym typeface="Helvetica Neue"/>
              </a:rPr>
              <a:t>Strategies for the Person with Diabetes</a:t>
            </a:r>
            <a:endParaRPr sz="1400" b="0" i="0" u="none" strike="noStrike" cap="none" dirty="0">
              <a:solidFill>
                <a:srgbClr val="000000"/>
              </a:solidFill>
              <a:latin typeface="Arial"/>
              <a:ea typeface="Arial"/>
              <a:cs typeface="Arial"/>
              <a:sym typeface="Arial"/>
            </a:endParaRPr>
          </a:p>
        </p:txBody>
      </p:sp>
      <p:sp>
        <p:nvSpPr>
          <p:cNvPr id="583" name="Google Shape;583;p27"/>
          <p:cNvSpPr txBox="1"/>
          <p:nvPr/>
        </p:nvSpPr>
        <p:spPr>
          <a:xfrm>
            <a:off x="1136526" y="9580205"/>
            <a:ext cx="4770498" cy="427809"/>
          </a:xfrm>
          <a:prstGeom prst="rect">
            <a:avLst/>
          </a:prstGeom>
          <a:noFill/>
          <a:ln>
            <a:noFill/>
          </a:ln>
        </p:spPr>
        <p:txBody>
          <a:bodyPr spcFirstLastPara="1" wrap="square" lIns="0" tIns="0" rIns="0" bIns="0" anchor="t" anchorCtr="0">
            <a:spAutoFit/>
          </a:bodyPr>
          <a:lstStyle/>
          <a:p>
            <a:pPr marL="0" marR="0" lvl="0" indent="0" algn="ctr"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ADA Standards of Medical Care</a:t>
            </a:r>
            <a:r>
              <a:rPr lang="en-US" sz="2000" dirty="0">
                <a:latin typeface="Helvetica Neue"/>
                <a:ea typeface="Helvetica Neue"/>
                <a:cs typeface="Helvetica Neue"/>
                <a:sym typeface="Helvetica Neue"/>
              </a:rPr>
              <a:t> </a:t>
            </a:r>
            <a:r>
              <a:rPr lang="en-US" sz="2000" b="0" i="0" u="none" strike="noStrike" cap="none" dirty="0">
                <a:solidFill>
                  <a:srgbClr val="000000"/>
                </a:solidFill>
                <a:latin typeface="Helvetica Neue"/>
                <a:ea typeface="Helvetica Neue"/>
                <a:cs typeface="Helvetica Neue"/>
                <a:sym typeface="Helvetica Neue"/>
              </a:rPr>
              <a:t>2022</a:t>
            </a:r>
            <a:endParaRPr sz="1400" b="0" i="0" u="none" strike="noStrike" cap="none" dirty="0">
              <a:solidFill>
                <a:srgbClr val="000000"/>
              </a:solidFill>
              <a:latin typeface="Arial"/>
              <a:ea typeface="Arial"/>
              <a:cs typeface="Arial"/>
              <a:sym typeface="Arial"/>
            </a:endParaRPr>
          </a:p>
        </p:txBody>
      </p:sp>
      <p:sp>
        <p:nvSpPr>
          <p:cNvPr id="584" name="Google Shape;584;p27"/>
          <p:cNvSpPr/>
          <p:nvPr/>
        </p:nvSpPr>
        <p:spPr>
          <a:xfrm>
            <a:off x="12870055" y="4537703"/>
            <a:ext cx="3175657" cy="318989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85" name="Google Shape;585;p27"/>
          <p:cNvPicPr preferRelativeResize="0"/>
          <p:nvPr/>
        </p:nvPicPr>
        <p:blipFill rotWithShape="1">
          <a:blip r:embed="rId4">
            <a:alphaModFix/>
          </a:blip>
          <a:srcRect l="23858" t="22576" r="22017" b="19753"/>
          <a:stretch/>
        </p:blipFill>
        <p:spPr>
          <a:xfrm>
            <a:off x="13615173" y="5171812"/>
            <a:ext cx="1803545" cy="19216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28"/>
          <p:cNvPicPr preferRelativeResize="0"/>
          <p:nvPr/>
        </p:nvPicPr>
        <p:blipFill rotWithShape="1">
          <a:blip r:embed="rId3">
            <a:alphaModFix/>
          </a:blip>
          <a:srcRect l="25905" b="25961"/>
          <a:stretch/>
        </p:blipFill>
        <p:spPr>
          <a:xfrm>
            <a:off x="0" y="0"/>
            <a:ext cx="18288000" cy="10287000"/>
          </a:xfrm>
          <a:prstGeom prst="rect">
            <a:avLst/>
          </a:prstGeom>
          <a:noFill/>
          <a:ln>
            <a:noFill/>
          </a:ln>
        </p:spPr>
      </p:pic>
      <p:sp>
        <p:nvSpPr>
          <p:cNvPr id="595" name="Google Shape;595;p28"/>
          <p:cNvSpPr/>
          <p:nvPr/>
        </p:nvSpPr>
        <p:spPr>
          <a:xfrm>
            <a:off x="-220008" y="0"/>
            <a:ext cx="18508008" cy="276538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6" name="Google Shape;596;p28"/>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7" name="Google Shape;597;p28"/>
          <p:cNvSpPr txBox="1"/>
          <p:nvPr/>
        </p:nvSpPr>
        <p:spPr>
          <a:xfrm>
            <a:off x="1028700" y="1660803"/>
            <a:ext cx="16230600" cy="1298552"/>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564"/>
              <a:buFont typeface="Arial"/>
              <a:buNone/>
            </a:pPr>
            <a:r>
              <a:rPr lang="en-US" sz="4564" b="1" i="0" u="none" strike="noStrike" cap="none" dirty="0">
                <a:solidFill>
                  <a:srgbClr val="000000"/>
                </a:solidFill>
                <a:latin typeface="Helvetica Neue"/>
                <a:ea typeface="Helvetica Neue"/>
                <a:cs typeface="Helvetica Neue"/>
                <a:sym typeface="Helvetica Neue"/>
              </a:rPr>
              <a:t>Best Practice Actions to Overcome Therapeutic Inertia</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564"/>
              <a:buFont typeface="Arial"/>
              <a:buNone/>
            </a:pPr>
            <a:endParaRPr sz="4564" b="1" i="0" u="none" strike="noStrike" cap="none" dirty="0">
              <a:solidFill>
                <a:srgbClr val="000000"/>
              </a:solidFill>
              <a:latin typeface="Helvetica Neue"/>
              <a:ea typeface="Helvetica Neue"/>
              <a:cs typeface="Helvetica Neue"/>
              <a:sym typeface="Helvetica Neue"/>
            </a:endParaRPr>
          </a:p>
        </p:txBody>
      </p:sp>
      <p:sp>
        <p:nvSpPr>
          <p:cNvPr id="598" name="Google Shape;598;p28"/>
          <p:cNvSpPr/>
          <p:nvPr/>
        </p:nvSpPr>
        <p:spPr>
          <a:xfrm>
            <a:off x="1028700" y="3394367"/>
            <a:ext cx="16230600" cy="597761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9" name="Google Shape;599;p28"/>
          <p:cNvSpPr txBox="1"/>
          <p:nvPr/>
        </p:nvSpPr>
        <p:spPr>
          <a:xfrm>
            <a:off x="1662422" y="5086350"/>
            <a:ext cx="10482000" cy="4597028"/>
          </a:xfrm>
          <a:prstGeom prst="rect">
            <a:avLst/>
          </a:prstGeom>
          <a:noFill/>
          <a:ln>
            <a:noFill/>
          </a:ln>
        </p:spPr>
        <p:txBody>
          <a:bodyPr spcFirstLastPara="1" wrap="square" lIns="0" tIns="0" rIns="0" bIns="0" anchor="t" anchorCtr="0">
            <a:spAutoFit/>
          </a:bodyPr>
          <a:lstStyle/>
          <a:p>
            <a:pPr marL="618487" marR="0" lvl="1" indent="-309244" algn="l" rtl="0">
              <a:lnSpc>
                <a:spcPct val="149022"/>
              </a:lnSpc>
              <a:spcBef>
                <a:spcPts val="0"/>
              </a:spcBef>
              <a:spcAft>
                <a:spcPts val="0"/>
              </a:spcAft>
              <a:buClr>
                <a:srgbClr val="FFFFFF"/>
              </a:buClr>
              <a:buSzPts val="2864"/>
              <a:buFont typeface="Helvetica Neue"/>
              <a:buChar char="•"/>
            </a:pPr>
            <a:r>
              <a:rPr lang="en-US" sz="2864" b="1" i="0" u="none" strike="noStrike" cap="none" dirty="0">
                <a:solidFill>
                  <a:srgbClr val="FFFFFF"/>
                </a:solidFill>
                <a:latin typeface="Helvetica Neue"/>
                <a:ea typeface="Helvetica Neue"/>
                <a:cs typeface="Helvetica Neue"/>
                <a:sym typeface="Helvetica Neue"/>
              </a:rPr>
              <a:t>Identify </a:t>
            </a:r>
            <a:r>
              <a:rPr lang="en-US" sz="2864" b="1" dirty="0">
                <a:solidFill>
                  <a:srgbClr val="FFFFFF"/>
                </a:solidFill>
                <a:latin typeface="Helvetica Neue"/>
                <a:ea typeface="Helvetica Neue"/>
                <a:cs typeface="Helvetica Neue"/>
                <a:sym typeface="Helvetica Neue"/>
              </a:rPr>
              <a:t>people with diabetes</a:t>
            </a:r>
            <a:r>
              <a:rPr lang="en-US" sz="2864" b="1" i="0" u="none" strike="noStrike" cap="none" dirty="0">
                <a:solidFill>
                  <a:srgbClr val="FFFFFF"/>
                </a:solidFill>
                <a:latin typeface="Helvetica Neue"/>
                <a:ea typeface="Helvetica Neue"/>
                <a:cs typeface="Helvetica Neue"/>
                <a:sym typeface="Helvetica Neue"/>
              </a:rPr>
              <a:t> newly diagnosed or not meeting goals A1C &gt;9%</a:t>
            </a:r>
            <a:endParaRPr sz="1400" b="1" i="0" u="none" strike="noStrike" cap="none" dirty="0">
              <a:solidFill>
                <a:srgbClr val="000000"/>
              </a:solidFill>
              <a:latin typeface="Helvetica Neue"/>
              <a:ea typeface="Helvetica Neue"/>
              <a:cs typeface="Helvetica Neue"/>
              <a:sym typeface="Helvetica Neue"/>
            </a:endParaRPr>
          </a:p>
          <a:p>
            <a:pPr marL="618487" marR="0" lvl="1" indent="-309244" algn="l" rtl="0">
              <a:lnSpc>
                <a:spcPct val="149022"/>
              </a:lnSpc>
              <a:spcBef>
                <a:spcPts val="0"/>
              </a:spcBef>
              <a:spcAft>
                <a:spcPts val="0"/>
              </a:spcAft>
              <a:buClr>
                <a:srgbClr val="FFFFFF"/>
              </a:buClr>
              <a:buSzPts val="2864"/>
              <a:buFont typeface="Helvetica Neue"/>
              <a:buChar char="•"/>
            </a:pPr>
            <a:r>
              <a:rPr lang="en-US" sz="2864" b="1" i="0" u="none" strike="noStrike" cap="none" dirty="0">
                <a:solidFill>
                  <a:srgbClr val="FFFFFF"/>
                </a:solidFill>
                <a:latin typeface="Helvetica Neue"/>
                <a:ea typeface="Helvetica Neue"/>
                <a:cs typeface="Helvetica Neue"/>
                <a:sym typeface="Helvetica Neue"/>
              </a:rPr>
              <a:t>Support, empower, and use team approach</a:t>
            </a:r>
            <a:endParaRPr sz="1400" b="1" i="0" u="none" strike="noStrike" cap="none" dirty="0">
              <a:solidFill>
                <a:srgbClr val="000000"/>
              </a:solidFill>
              <a:latin typeface="Helvetica Neue"/>
              <a:ea typeface="Helvetica Neue"/>
              <a:cs typeface="Helvetica Neue"/>
              <a:sym typeface="Helvetica Neue"/>
            </a:endParaRPr>
          </a:p>
          <a:p>
            <a:pPr marL="618487" marR="0" lvl="1" indent="-309244" algn="l" rtl="0">
              <a:lnSpc>
                <a:spcPct val="149022"/>
              </a:lnSpc>
              <a:spcBef>
                <a:spcPts val="0"/>
              </a:spcBef>
              <a:spcAft>
                <a:spcPts val="0"/>
              </a:spcAft>
              <a:buClr>
                <a:srgbClr val="FFFFFF"/>
              </a:buClr>
              <a:buSzPts val="2864"/>
              <a:buFont typeface="Helvetica Neue"/>
              <a:buChar char="•"/>
            </a:pPr>
            <a:r>
              <a:rPr lang="en-US" sz="2864" b="1" i="0" u="none" strike="noStrike" cap="none" dirty="0">
                <a:solidFill>
                  <a:srgbClr val="FFFFFF"/>
                </a:solidFill>
                <a:latin typeface="Helvetica Neue"/>
                <a:ea typeface="Helvetica Neue"/>
                <a:cs typeface="Helvetica Neue"/>
                <a:sym typeface="Helvetica Neue"/>
              </a:rPr>
              <a:t>Provide access to DSMES services</a:t>
            </a:r>
            <a:endParaRPr sz="1400" b="1" i="0" u="none" strike="noStrike" cap="none" dirty="0">
              <a:solidFill>
                <a:srgbClr val="000000"/>
              </a:solidFill>
              <a:latin typeface="Helvetica Neue"/>
              <a:ea typeface="Helvetica Neue"/>
              <a:cs typeface="Helvetica Neue"/>
              <a:sym typeface="Helvetica Neue"/>
            </a:endParaRPr>
          </a:p>
          <a:p>
            <a:pPr marL="618487" marR="0" lvl="1" indent="-309244" algn="l" rtl="0">
              <a:lnSpc>
                <a:spcPct val="149022"/>
              </a:lnSpc>
              <a:spcBef>
                <a:spcPts val="0"/>
              </a:spcBef>
              <a:spcAft>
                <a:spcPts val="0"/>
              </a:spcAft>
              <a:buClr>
                <a:srgbClr val="FFFFFF"/>
              </a:buClr>
              <a:buSzPts val="2864"/>
              <a:buFont typeface="Helvetica Neue"/>
              <a:buChar char="•"/>
            </a:pPr>
            <a:r>
              <a:rPr lang="en-US" sz="2864" b="1" i="0" u="none" strike="noStrike" cap="none" dirty="0">
                <a:solidFill>
                  <a:srgbClr val="FFFFFF"/>
                </a:solidFill>
                <a:latin typeface="Helvetica Neue"/>
                <a:ea typeface="Helvetica Neue"/>
                <a:cs typeface="Helvetica Neue"/>
                <a:sym typeface="Helvetica Neue"/>
              </a:rPr>
              <a:t>Address SDOH in community</a:t>
            </a:r>
            <a:endParaRPr sz="1400" b="1" i="0" u="none" strike="noStrike" cap="none" dirty="0">
              <a:solidFill>
                <a:srgbClr val="000000"/>
              </a:solidFill>
              <a:latin typeface="Helvetica Neue"/>
              <a:ea typeface="Helvetica Neue"/>
              <a:cs typeface="Helvetica Neue"/>
              <a:sym typeface="Helvetica Neue"/>
            </a:endParaRPr>
          </a:p>
          <a:p>
            <a:pPr marL="618487" marR="0" lvl="1" indent="-309244" algn="l" rtl="0">
              <a:lnSpc>
                <a:spcPct val="149022"/>
              </a:lnSpc>
              <a:spcBef>
                <a:spcPts val="0"/>
              </a:spcBef>
              <a:spcAft>
                <a:spcPts val="0"/>
              </a:spcAft>
              <a:buClr>
                <a:srgbClr val="FFFFFF"/>
              </a:buClr>
              <a:buSzPts val="2864"/>
              <a:buFont typeface="Helvetica Neue"/>
              <a:buChar char="•"/>
            </a:pPr>
            <a:r>
              <a:rPr lang="en-US" sz="2864" b="1" i="0" u="none" strike="noStrike" cap="none" dirty="0">
                <a:solidFill>
                  <a:srgbClr val="FFFFFF"/>
                </a:solidFill>
                <a:latin typeface="Helvetica Neue"/>
                <a:ea typeface="Helvetica Neue"/>
                <a:cs typeface="Helvetica Neue"/>
                <a:sym typeface="Helvetica Neue"/>
              </a:rPr>
              <a:t>Use technologies in office practices</a:t>
            </a:r>
            <a:endParaRPr sz="1400" b="1" i="0" u="none" strike="noStrike" cap="none" dirty="0">
              <a:solidFill>
                <a:srgbClr val="000000"/>
              </a:solidFill>
              <a:latin typeface="Helvetica Neue"/>
              <a:ea typeface="Helvetica Neue"/>
              <a:cs typeface="Helvetica Neue"/>
              <a:sym typeface="Helvetica Neue"/>
            </a:endParaRPr>
          </a:p>
          <a:p>
            <a:pPr marL="0" marR="0" lvl="0" indent="0" algn="l" rtl="0">
              <a:lnSpc>
                <a:spcPct val="149022"/>
              </a:lnSpc>
              <a:spcBef>
                <a:spcPts val="0"/>
              </a:spcBef>
              <a:spcAft>
                <a:spcPts val="0"/>
              </a:spcAft>
              <a:buClr>
                <a:srgbClr val="000000"/>
              </a:buClr>
              <a:buSzPts val="2864"/>
              <a:buFont typeface="Arial"/>
              <a:buNone/>
            </a:pPr>
            <a:endParaRPr sz="2864" b="1" i="0" u="none" strike="noStrike" cap="none" dirty="0">
              <a:solidFill>
                <a:srgbClr val="FFFFFF"/>
              </a:solidFill>
              <a:latin typeface="Helvetica Neue"/>
              <a:ea typeface="Helvetica Neue"/>
              <a:cs typeface="Helvetica Neue"/>
              <a:sym typeface="Helvetica Neue"/>
            </a:endParaRPr>
          </a:p>
        </p:txBody>
      </p:sp>
      <p:sp>
        <p:nvSpPr>
          <p:cNvPr id="600" name="Google Shape;600;p28"/>
          <p:cNvSpPr txBox="1"/>
          <p:nvPr/>
        </p:nvSpPr>
        <p:spPr>
          <a:xfrm>
            <a:off x="1875032" y="3928303"/>
            <a:ext cx="14537936" cy="908967"/>
          </a:xfrm>
          <a:prstGeom prst="rect">
            <a:avLst/>
          </a:prstGeom>
          <a:noFill/>
          <a:ln>
            <a:noFill/>
          </a:ln>
        </p:spPr>
        <p:txBody>
          <a:bodyPr spcFirstLastPara="1" wrap="square" lIns="0" tIns="0" rIns="0" bIns="0" anchor="t" anchorCtr="0">
            <a:spAutoFit/>
          </a:bodyPr>
          <a:lstStyle/>
          <a:p>
            <a:pPr marL="0" marR="0" lvl="0" indent="0" algn="l" rtl="0">
              <a:lnSpc>
                <a:spcPct val="149016"/>
              </a:lnSpc>
              <a:spcBef>
                <a:spcPts val="0"/>
              </a:spcBef>
              <a:spcAft>
                <a:spcPts val="0"/>
              </a:spcAft>
              <a:buClr>
                <a:srgbClr val="000000"/>
              </a:buClr>
              <a:buSzPts val="3964"/>
              <a:buFont typeface="Arial"/>
              <a:buNone/>
            </a:pPr>
            <a:r>
              <a:rPr lang="en-US" sz="3964" b="1" i="0" u="none" strike="noStrike" cap="none" dirty="0">
                <a:solidFill>
                  <a:srgbClr val="FFFFFF"/>
                </a:solidFill>
                <a:latin typeface="Helvetica Neue"/>
                <a:ea typeface="Helvetica Neue"/>
                <a:cs typeface="Helvetica Neue"/>
                <a:sym typeface="Helvetica Neue"/>
              </a:rPr>
              <a:t>System-Related Strategies</a:t>
            </a:r>
            <a:endParaRPr sz="1400" b="0" i="0" u="none" strike="noStrike" cap="none" dirty="0">
              <a:solidFill>
                <a:srgbClr val="000000"/>
              </a:solidFill>
              <a:latin typeface="Arial"/>
              <a:ea typeface="Arial"/>
              <a:cs typeface="Arial"/>
              <a:sym typeface="Arial"/>
            </a:endParaRPr>
          </a:p>
        </p:txBody>
      </p:sp>
      <p:sp>
        <p:nvSpPr>
          <p:cNvPr id="601" name="Google Shape;601;p28"/>
          <p:cNvSpPr txBox="1"/>
          <p:nvPr/>
        </p:nvSpPr>
        <p:spPr>
          <a:xfrm>
            <a:off x="1136526" y="9580205"/>
            <a:ext cx="4660770" cy="427809"/>
          </a:xfrm>
          <a:prstGeom prst="rect">
            <a:avLst/>
          </a:prstGeom>
          <a:noFill/>
          <a:ln>
            <a:noFill/>
          </a:ln>
        </p:spPr>
        <p:txBody>
          <a:bodyPr spcFirstLastPara="1" wrap="square" lIns="0" tIns="0" rIns="0" bIns="0" anchor="t" anchorCtr="0">
            <a:spAutoFit/>
          </a:bodyPr>
          <a:lstStyle/>
          <a:p>
            <a:pPr marL="0" marR="0" lvl="0" indent="0" algn="ctr"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ADA Standards of Medical Care</a:t>
            </a:r>
            <a:r>
              <a:rPr lang="en-US" sz="2000" dirty="0">
                <a:latin typeface="Helvetica Neue"/>
                <a:ea typeface="Helvetica Neue"/>
                <a:cs typeface="Helvetica Neue"/>
                <a:sym typeface="Helvetica Neue"/>
              </a:rPr>
              <a:t> </a:t>
            </a:r>
            <a:r>
              <a:rPr lang="en-US" sz="2000" b="0" i="0" u="none" strike="noStrike" cap="none" dirty="0">
                <a:solidFill>
                  <a:srgbClr val="000000"/>
                </a:solidFill>
                <a:latin typeface="Helvetica Neue"/>
                <a:ea typeface="Helvetica Neue"/>
                <a:cs typeface="Helvetica Neue"/>
                <a:sym typeface="Helvetica Neue"/>
              </a:rPr>
              <a:t>2022</a:t>
            </a:r>
            <a:endParaRPr sz="1400" b="0" i="0" u="none" strike="noStrike" cap="none" dirty="0">
              <a:solidFill>
                <a:srgbClr val="000000"/>
              </a:solidFill>
              <a:latin typeface="Arial"/>
              <a:ea typeface="Arial"/>
              <a:cs typeface="Arial"/>
              <a:sym typeface="Arial"/>
            </a:endParaRPr>
          </a:p>
        </p:txBody>
      </p:sp>
      <p:sp>
        <p:nvSpPr>
          <p:cNvPr id="602" name="Google Shape;602;p28"/>
          <p:cNvSpPr/>
          <p:nvPr/>
        </p:nvSpPr>
        <p:spPr>
          <a:xfrm>
            <a:off x="12870055" y="4537703"/>
            <a:ext cx="3175657" cy="318989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03" name="Google Shape;603;p28"/>
          <p:cNvPicPr preferRelativeResize="0"/>
          <p:nvPr/>
        </p:nvPicPr>
        <p:blipFill rotWithShape="1">
          <a:blip r:embed="rId4">
            <a:alphaModFix/>
          </a:blip>
          <a:srcRect l="27683" t="25891" r="25507" b="24233"/>
          <a:stretch/>
        </p:blipFill>
        <p:spPr>
          <a:xfrm>
            <a:off x="13615173" y="5171812"/>
            <a:ext cx="1803545" cy="19216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11c85435c22_0_5"/>
          <p:cNvSpPr/>
          <p:nvPr/>
        </p:nvSpPr>
        <p:spPr>
          <a:xfrm>
            <a:off x="1028700" y="1028700"/>
            <a:ext cx="1700700" cy="1671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3" name="Google Shape;613;g11c85435c22_0_5"/>
          <p:cNvSpPr txBox="1"/>
          <p:nvPr/>
        </p:nvSpPr>
        <p:spPr>
          <a:xfrm>
            <a:off x="1014350" y="1576650"/>
            <a:ext cx="11641500" cy="13299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C00000"/>
              </a:buClr>
              <a:buSzPts val="4000"/>
              <a:buFont typeface="Arial"/>
              <a:buNone/>
            </a:pPr>
            <a:r>
              <a:rPr lang="en-US" sz="4800" b="1" dirty="0">
                <a:solidFill>
                  <a:schemeClr val="dk1"/>
                </a:solidFill>
                <a:latin typeface="Helvetica Neue"/>
                <a:ea typeface="Helvetica Neue"/>
                <a:cs typeface="Helvetica Neue"/>
                <a:sym typeface="Helvetica Neue"/>
              </a:rPr>
              <a:t>Identifying and Evaluating Progress in OTI: Periodic Reporting</a:t>
            </a:r>
            <a:endParaRPr sz="4364" b="1" dirty="0">
              <a:solidFill>
                <a:schemeClr val="dk1"/>
              </a:solidFill>
              <a:latin typeface="Helvetica Neue"/>
              <a:ea typeface="Helvetica Neue"/>
              <a:cs typeface="Helvetica Neue"/>
              <a:sym typeface="Helvetica Neue"/>
            </a:endParaRPr>
          </a:p>
        </p:txBody>
      </p:sp>
      <p:sp>
        <p:nvSpPr>
          <p:cNvPr id="614" name="Google Shape;614;g11c85435c22_0_5"/>
          <p:cNvSpPr/>
          <p:nvPr/>
        </p:nvSpPr>
        <p:spPr>
          <a:xfrm>
            <a:off x="13711325" y="-50"/>
            <a:ext cx="46971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5" name="Google Shape;615;g11c85435c22_0_5"/>
          <p:cNvSpPr/>
          <p:nvPr/>
        </p:nvSpPr>
        <p:spPr>
          <a:xfrm>
            <a:off x="12199689" y="2383734"/>
            <a:ext cx="3176180" cy="3190416"/>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6" name="Google Shape;616;g11c85435c22_0_5"/>
          <p:cNvSpPr/>
          <p:nvPr/>
        </p:nvSpPr>
        <p:spPr>
          <a:xfrm>
            <a:off x="12139691" y="2288484"/>
            <a:ext cx="3288754" cy="3288754"/>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17" name="Google Shape;617;g11c85435c22_0_5"/>
          <p:cNvPicPr preferRelativeResize="0"/>
          <p:nvPr/>
        </p:nvPicPr>
        <p:blipFill rotWithShape="1">
          <a:blip r:embed="rId3">
            <a:alphaModFix/>
          </a:blip>
          <a:srcRect/>
          <a:stretch/>
        </p:blipFill>
        <p:spPr>
          <a:xfrm>
            <a:off x="12298233" y="2489397"/>
            <a:ext cx="2826165" cy="2826165"/>
          </a:xfrm>
          <a:prstGeom prst="rect">
            <a:avLst/>
          </a:prstGeom>
          <a:noFill/>
          <a:ln>
            <a:noFill/>
          </a:ln>
        </p:spPr>
      </p:pic>
      <p:pic>
        <p:nvPicPr>
          <p:cNvPr id="618" name="Google Shape;618;g11c85435c22_0_5"/>
          <p:cNvPicPr preferRelativeResize="0"/>
          <p:nvPr/>
        </p:nvPicPr>
        <p:blipFill rotWithShape="1">
          <a:blip r:embed="rId4">
            <a:alphaModFix/>
          </a:blip>
          <a:srcRect b="6261"/>
          <a:stretch/>
        </p:blipFill>
        <p:spPr>
          <a:xfrm>
            <a:off x="14037117" y="8878413"/>
            <a:ext cx="3550253" cy="774349"/>
          </a:xfrm>
          <a:prstGeom prst="rect">
            <a:avLst/>
          </a:prstGeom>
          <a:noFill/>
          <a:ln>
            <a:noFill/>
          </a:ln>
        </p:spPr>
      </p:pic>
      <p:grpSp>
        <p:nvGrpSpPr>
          <p:cNvPr id="619" name="Google Shape;619;g11c85435c22_0_5"/>
          <p:cNvGrpSpPr/>
          <p:nvPr/>
        </p:nvGrpSpPr>
        <p:grpSpPr>
          <a:xfrm>
            <a:off x="1447751" y="3760651"/>
            <a:ext cx="10395951" cy="5126058"/>
            <a:chOff x="126962" y="1991"/>
            <a:chExt cx="7821209" cy="4391004"/>
          </a:xfrm>
        </p:grpSpPr>
        <p:sp>
          <p:nvSpPr>
            <p:cNvPr id="620" name="Google Shape;620;g11c85435c22_0_5"/>
            <p:cNvSpPr/>
            <p:nvPr/>
          </p:nvSpPr>
          <p:spPr>
            <a:xfrm>
              <a:off x="4037569" y="1145443"/>
              <a:ext cx="240000" cy="1052100"/>
            </a:xfrm>
            <a:custGeom>
              <a:avLst/>
              <a:gdLst/>
              <a:ahLst/>
              <a:cxnLst/>
              <a:rect l="l" t="t" r="r" b="b"/>
              <a:pathLst>
                <a:path w="120000" h="120000" extrusionOk="0">
                  <a:moveTo>
                    <a:pt x="0" y="0"/>
                  </a:moveTo>
                  <a:lnTo>
                    <a:pt x="0" y="120000"/>
                  </a:lnTo>
                  <a:lnTo>
                    <a:pt x="120000" y="120000"/>
                  </a:lnTo>
                </a:path>
              </a:pathLst>
            </a:custGeom>
            <a:noFill/>
            <a:ln w="25400" cap="flat" cmpd="sng">
              <a:solidFill>
                <a:srgbClr val="861021"/>
              </a:solidFill>
              <a:prstDash val="solid"/>
              <a:round/>
              <a:headEnd type="none" w="sm" len="sm"/>
              <a:tailEnd type="none" w="sm" len="sm"/>
            </a:ln>
          </p:spPr>
        </p:sp>
        <p:sp>
          <p:nvSpPr>
            <p:cNvPr id="621" name="Google Shape;621;g11c85435c22_0_5"/>
            <p:cNvSpPr/>
            <p:nvPr/>
          </p:nvSpPr>
          <p:spPr>
            <a:xfrm>
              <a:off x="3797444" y="1145443"/>
              <a:ext cx="240000" cy="1052100"/>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861021"/>
              </a:solidFill>
              <a:prstDash val="solid"/>
              <a:round/>
              <a:headEnd type="none" w="sm" len="sm"/>
              <a:tailEnd type="none" w="sm" len="sm"/>
            </a:ln>
          </p:spPr>
        </p:sp>
        <p:sp>
          <p:nvSpPr>
            <p:cNvPr id="622" name="Google Shape;622;g11c85435c22_0_5"/>
            <p:cNvSpPr/>
            <p:nvPr/>
          </p:nvSpPr>
          <p:spPr>
            <a:xfrm>
              <a:off x="4037569" y="1145443"/>
              <a:ext cx="2767200" cy="2103900"/>
            </a:xfrm>
            <a:custGeom>
              <a:avLst/>
              <a:gdLst/>
              <a:ahLst/>
              <a:cxnLst/>
              <a:rect l="l" t="t" r="r" b="b"/>
              <a:pathLst>
                <a:path w="120000" h="120000" extrusionOk="0">
                  <a:moveTo>
                    <a:pt x="0" y="0"/>
                  </a:moveTo>
                  <a:lnTo>
                    <a:pt x="0" y="106304"/>
                  </a:lnTo>
                  <a:lnTo>
                    <a:pt x="120000" y="106304"/>
                  </a:lnTo>
                  <a:lnTo>
                    <a:pt x="120000" y="120000"/>
                  </a:lnTo>
                </a:path>
              </a:pathLst>
            </a:custGeom>
            <a:noFill/>
            <a:ln w="25400" cap="flat" cmpd="sng">
              <a:solidFill>
                <a:srgbClr val="861021"/>
              </a:solidFill>
              <a:prstDash val="solid"/>
              <a:round/>
              <a:headEnd type="none" w="sm" len="sm"/>
              <a:tailEnd type="none" w="sm" len="sm"/>
            </a:ln>
          </p:spPr>
        </p:sp>
        <p:sp>
          <p:nvSpPr>
            <p:cNvPr id="623" name="Google Shape;623;g11c85435c22_0_5"/>
            <p:cNvSpPr/>
            <p:nvPr/>
          </p:nvSpPr>
          <p:spPr>
            <a:xfrm>
              <a:off x="3991849" y="1145443"/>
              <a:ext cx="91500" cy="2103900"/>
            </a:xfrm>
            <a:custGeom>
              <a:avLst/>
              <a:gdLst/>
              <a:ahLst/>
              <a:cxnLst/>
              <a:rect l="l" t="t" r="r" b="b"/>
              <a:pathLst>
                <a:path w="120000" h="120000" extrusionOk="0">
                  <a:moveTo>
                    <a:pt x="60000" y="0"/>
                  </a:moveTo>
                  <a:lnTo>
                    <a:pt x="60000" y="120000"/>
                  </a:lnTo>
                </a:path>
              </a:pathLst>
            </a:custGeom>
            <a:noFill/>
            <a:ln w="25400" cap="flat" cmpd="sng">
              <a:solidFill>
                <a:srgbClr val="861021"/>
              </a:solidFill>
              <a:prstDash val="solid"/>
              <a:round/>
              <a:headEnd type="none" w="sm" len="sm"/>
              <a:tailEnd type="none" w="sm" len="sm"/>
            </a:ln>
          </p:spPr>
        </p:sp>
        <p:sp>
          <p:nvSpPr>
            <p:cNvPr id="624" name="Google Shape;624;g11c85435c22_0_5"/>
            <p:cNvSpPr/>
            <p:nvPr/>
          </p:nvSpPr>
          <p:spPr>
            <a:xfrm>
              <a:off x="1270414" y="1145443"/>
              <a:ext cx="2767200" cy="2103900"/>
            </a:xfrm>
            <a:custGeom>
              <a:avLst/>
              <a:gdLst/>
              <a:ahLst/>
              <a:cxnLst/>
              <a:rect l="l" t="t" r="r" b="b"/>
              <a:pathLst>
                <a:path w="120000" h="120000" extrusionOk="0">
                  <a:moveTo>
                    <a:pt x="120000" y="0"/>
                  </a:moveTo>
                  <a:lnTo>
                    <a:pt x="120000" y="106304"/>
                  </a:lnTo>
                  <a:lnTo>
                    <a:pt x="0" y="106304"/>
                  </a:lnTo>
                  <a:lnTo>
                    <a:pt x="0" y="120000"/>
                  </a:lnTo>
                </a:path>
              </a:pathLst>
            </a:custGeom>
            <a:noFill/>
            <a:ln w="25400" cap="flat" cmpd="sng">
              <a:solidFill>
                <a:srgbClr val="861021"/>
              </a:solidFill>
              <a:prstDash val="solid"/>
              <a:round/>
              <a:headEnd type="none" w="sm" len="sm"/>
              <a:tailEnd type="none" w="sm" len="sm"/>
            </a:ln>
          </p:spPr>
        </p:sp>
        <p:sp>
          <p:nvSpPr>
            <p:cNvPr id="625" name="Google Shape;625;g11c85435c22_0_5"/>
            <p:cNvSpPr/>
            <p:nvPr/>
          </p:nvSpPr>
          <p:spPr>
            <a:xfrm>
              <a:off x="2894116" y="1991"/>
              <a:ext cx="2286900" cy="1143600"/>
            </a:xfrm>
            <a:prstGeom prst="rect">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626" name="Google Shape;626;g11c85435c22_0_5"/>
            <p:cNvSpPr txBox="1"/>
            <p:nvPr/>
          </p:nvSpPr>
          <p:spPr>
            <a:xfrm>
              <a:off x="2894116" y="1991"/>
              <a:ext cx="2286900" cy="1143600"/>
            </a:xfrm>
            <a:prstGeom prst="rect">
              <a:avLst/>
            </a:prstGeom>
            <a:noFill/>
            <a:ln>
              <a:noFill/>
            </a:ln>
          </p:spPr>
          <p:txBody>
            <a:bodyPr spcFirstLastPara="1" wrap="square" lIns="35200" tIns="35200" rIns="35200" bIns="35200"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lt1"/>
                  </a:solidFill>
                  <a:latin typeface="Helvetica Neue"/>
                  <a:ea typeface="Helvetica Neue"/>
                  <a:cs typeface="Helvetica Neue"/>
                  <a:sym typeface="Helvetica Neue"/>
                </a:rPr>
                <a:t>PWT2D </a:t>
              </a:r>
              <a:br>
                <a:rPr lang="en-US" sz="3600" b="1" i="0" u="none" strike="noStrike" cap="none" dirty="0">
                  <a:solidFill>
                    <a:schemeClr val="lt1"/>
                  </a:solidFill>
                  <a:latin typeface="Helvetica Neue"/>
                  <a:ea typeface="Helvetica Neue"/>
                  <a:cs typeface="Helvetica Neue"/>
                  <a:sym typeface="Helvetica Neue"/>
                </a:rPr>
              </a:br>
              <a:r>
                <a:rPr lang="en-US" sz="3600" b="1" i="0" u="none" strike="noStrike" cap="none" dirty="0">
                  <a:solidFill>
                    <a:schemeClr val="lt1"/>
                  </a:solidFill>
                  <a:latin typeface="Helvetica Neue"/>
                  <a:ea typeface="Helvetica Neue"/>
                  <a:cs typeface="Helvetica Neue"/>
                  <a:sym typeface="Helvetica Neue"/>
                </a:rPr>
                <a:t>in EHR</a:t>
              </a:r>
              <a:endParaRPr sz="3600" b="1" i="0" u="none" strike="noStrike" cap="none" dirty="0">
                <a:solidFill>
                  <a:srgbClr val="000000"/>
                </a:solidFill>
                <a:latin typeface="Helvetica Neue"/>
                <a:ea typeface="Helvetica Neue"/>
                <a:cs typeface="Helvetica Neue"/>
                <a:sym typeface="Helvetica Neue"/>
              </a:endParaRPr>
            </a:p>
          </p:txBody>
        </p:sp>
        <p:sp>
          <p:nvSpPr>
            <p:cNvPr id="627" name="Google Shape;627;g11c85435c22_0_5"/>
            <p:cNvSpPr/>
            <p:nvPr/>
          </p:nvSpPr>
          <p:spPr>
            <a:xfrm>
              <a:off x="126962" y="3249395"/>
              <a:ext cx="2286900" cy="1143600"/>
            </a:xfrm>
            <a:prstGeom prst="rect">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628" name="Google Shape;628;g11c85435c22_0_5"/>
            <p:cNvSpPr txBox="1"/>
            <p:nvPr/>
          </p:nvSpPr>
          <p:spPr>
            <a:xfrm>
              <a:off x="126962" y="3249395"/>
              <a:ext cx="2286900" cy="1143600"/>
            </a:xfrm>
            <a:prstGeom prst="rect">
              <a:avLst/>
            </a:prstGeom>
            <a:noFill/>
            <a:ln>
              <a:noFill/>
            </a:ln>
          </p:spPr>
          <p:txBody>
            <a:bodyPr spcFirstLastPara="1" wrap="square" lIns="35200" tIns="35200" rIns="35200" bIns="35200"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lt1"/>
                  </a:solidFill>
                  <a:latin typeface="Helvetica Neue"/>
                  <a:ea typeface="Helvetica Neue"/>
                  <a:cs typeface="Helvetica Neue"/>
                  <a:sym typeface="Helvetica Neue"/>
                </a:rPr>
                <a:t>A1C in </a:t>
              </a:r>
              <a:br>
                <a:rPr lang="en-US" sz="3600" b="1" i="0" u="none" strike="noStrike" cap="none" dirty="0">
                  <a:solidFill>
                    <a:schemeClr val="lt1"/>
                  </a:solidFill>
                  <a:latin typeface="Helvetica Neue"/>
                  <a:ea typeface="Helvetica Neue"/>
                  <a:cs typeface="Helvetica Neue"/>
                  <a:sym typeface="Helvetica Neue"/>
                </a:rPr>
              </a:br>
              <a:r>
                <a:rPr lang="en-US" sz="3600" b="1" i="0" u="none" strike="noStrike" cap="none" dirty="0">
                  <a:solidFill>
                    <a:schemeClr val="lt1"/>
                  </a:solidFill>
                  <a:latin typeface="Helvetica Neue"/>
                  <a:ea typeface="Helvetica Neue"/>
                  <a:cs typeface="Helvetica Neue"/>
                  <a:sym typeface="Helvetica Neue"/>
                </a:rPr>
                <a:t>past 6 mo.</a:t>
              </a:r>
              <a:endParaRPr sz="3600" b="1" i="0" u="none" strike="noStrike" cap="none" dirty="0">
                <a:solidFill>
                  <a:srgbClr val="000000"/>
                </a:solidFill>
                <a:latin typeface="Helvetica Neue"/>
                <a:ea typeface="Helvetica Neue"/>
                <a:cs typeface="Helvetica Neue"/>
                <a:sym typeface="Helvetica Neue"/>
              </a:endParaRPr>
            </a:p>
          </p:txBody>
        </p:sp>
        <p:sp>
          <p:nvSpPr>
            <p:cNvPr id="629" name="Google Shape;629;g11c85435c22_0_5"/>
            <p:cNvSpPr/>
            <p:nvPr/>
          </p:nvSpPr>
          <p:spPr>
            <a:xfrm>
              <a:off x="2894116" y="3249395"/>
              <a:ext cx="2286900" cy="1143600"/>
            </a:xfrm>
            <a:prstGeom prst="rect">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630" name="Google Shape;630;g11c85435c22_0_5"/>
            <p:cNvSpPr txBox="1"/>
            <p:nvPr/>
          </p:nvSpPr>
          <p:spPr>
            <a:xfrm>
              <a:off x="2894116" y="3249395"/>
              <a:ext cx="2286900" cy="1143600"/>
            </a:xfrm>
            <a:prstGeom prst="rect">
              <a:avLst/>
            </a:prstGeom>
            <a:noFill/>
            <a:ln>
              <a:noFill/>
            </a:ln>
          </p:spPr>
          <p:txBody>
            <a:bodyPr spcFirstLastPara="1" wrap="square" lIns="35200" tIns="35200" rIns="35200" bIns="35200"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lt1"/>
                  </a:solidFill>
                  <a:latin typeface="Helvetica Neue"/>
                  <a:ea typeface="Helvetica Neue"/>
                  <a:cs typeface="Helvetica Neue"/>
                  <a:sym typeface="Helvetica Neue"/>
                </a:rPr>
                <a:t>Visit in </a:t>
              </a:r>
              <a:br>
                <a:rPr lang="en-US" sz="3600" b="1" i="0" u="none" strike="noStrike" cap="none" dirty="0">
                  <a:solidFill>
                    <a:schemeClr val="lt1"/>
                  </a:solidFill>
                  <a:latin typeface="Helvetica Neue"/>
                  <a:ea typeface="Helvetica Neue"/>
                  <a:cs typeface="Helvetica Neue"/>
                  <a:sym typeface="Helvetica Neue"/>
                </a:rPr>
              </a:br>
              <a:r>
                <a:rPr lang="en-US" sz="3600" b="1" i="0" u="none" strike="noStrike" cap="none" dirty="0">
                  <a:solidFill>
                    <a:schemeClr val="lt1"/>
                  </a:solidFill>
                  <a:latin typeface="Helvetica Neue"/>
                  <a:ea typeface="Helvetica Neue"/>
                  <a:cs typeface="Helvetica Neue"/>
                  <a:sym typeface="Helvetica Neue"/>
                </a:rPr>
                <a:t>past 6 mo.</a:t>
              </a:r>
              <a:endParaRPr sz="3600" b="1" i="0" u="none" strike="noStrike" cap="none" dirty="0">
                <a:solidFill>
                  <a:srgbClr val="000000"/>
                </a:solidFill>
                <a:latin typeface="Helvetica Neue"/>
                <a:ea typeface="Helvetica Neue"/>
                <a:cs typeface="Helvetica Neue"/>
                <a:sym typeface="Helvetica Neue"/>
              </a:endParaRPr>
            </a:p>
          </p:txBody>
        </p:sp>
        <p:sp>
          <p:nvSpPr>
            <p:cNvPr id="631" name="Google Shape;631;g11c85435c22_0_5"/>
            <p:cNvSpPr/>
            <p:nvPr/>
          </p:nvSpPr>
          <p:spPr>
            <a:xfrm>
              <a:off x="5661271" y="3249395"/>
              <a:ext cx="2286900" cy="1143600"/>
            </a:xfrm>
            <a:prstGeom prst="rect">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632" name="Google Shape;632;g11c85435c22_0_5"/>
            <p:cNvSpPr txBox="1"/>
            <p:nvPr/>
          </p:nvSpPr>
          <p:spPr>
            <a:xfrm>
              <a:off x="5661271" y="3249395"/>
              <a:ext cx="2286900" cy="1143600"/>
            </a:xfrm>
            <a:prstGeom prst="rect">
              <a:avLst/>
            </a:prstGeom>
            <a:noFill/>
            <a:ln>
              <a:noFill/>
            </a:ln>
          </p:spPr>
          <p:txBody>
            <a:bodyPr spcFirstLastPara="1" wrap="square" lIns="35200" tIns="35200" rIns="35200" bIns="35200"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lt1"/>
                  </a:solidFill>
                  <a:latin typeface="Helvetica Neue"/>
                  <a:ea typeface="Helvetica Neue"/>
                  <a:cs typeface="Helvetica Neue"/>
                  <a:sym typeface="Helvetica Neue"/>
                </a:rPr>
                <a:t>Treatment change</a:t>
              </a:r>
              <a:endParaRPr sz="3600" b="1" i="0" u="none" strike="noStrike" cap="none" dirty="0">
                <a:solidFill>
                  <a:srgbClr val="000000"/>
                </a:solidFill>
                <a:latin typeface="Helvetica Neue"/>
                <a:ea typeface="Helvetica Neue"/>
                <a:cs typeface="Helvetica Neue"/>
                <a:sym typeface="Helvetica Neue"/>
              </a:endParaRPr>
            </a:p>
          </p:txBody>
        </p:sp>
        <p:sp>
          <p:nvSpPr>
            <p:cNvPr id="633" name="Google Shape;633;g11c85435c22_0_5"/>
            <p:cNvSpPr/>
            <p:nvPr/>
          </p:nvSpPr>
          <p:spPr>
            <a:xfrm>
              <a:off x="1510539" y="1625693"/>
              <a:ext cx="2286900" cy="1143600"/>
            </a:xfrm>
            <a:prstGeom prst="rect">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634" name="Google Shape;634;g11c85435c22_0_5"/>
            <p:cNvSpPr txBox="1"/>
            <p:nvPr/>
          </p:nvSpPr>
          <p:spPr>
            <a:xfrm>
              <a:off x="1510539" y="1625693"/>
              <a:ext cx="2286900" cy="1143600"/>
            </a:xfrm>
            <a:prstGeom prst="rect">
              <a:avLst/>
            </a:prstGeom>
            <a:noFill/>
            <a:ln>
              <a:noFill/>
            </a:ln>
          </p:spPr>
          <p:txBody>
            <a:bodyPr spcFirstLastPara="1" wrap="square" lIns="35200" tIns="35200" rIns="35200" bIns="35200"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lt1"/>
                  </a:solidFill>
                  <a:latin typeface="Helvetica Neue"/>
                  <a:ea typeface="Helvetica Neue"/>
                  <a:cs typeface="Helvetica Neue"/>
                  <a:sym typeface="Helvetica Neue"/>
                </a:rPr>
                <a:t>#A1C</a:t>
              </a:r>
              <a:br>
                <a:rPr lang="en-US" sz="3600" b="1" i="0" u="none" strike="noStrike" cap="none" dirty="0">
                  <a:solidFill>
                    <a:schemeClr val="lt1"/>
                  </a:solidFill>
                  <a:latin typeface="Helvetica Neue"/>
                  <a:ea typeface="Helvetica Neue"/>
                  <a:cs typeface="Helvetica Neue"/>
                  <a:sym typeface="Helvetica Neue"/>
                </a:rPr>
              </a:br>
              <a:r>
                <a:rPr lang="en-US" sz="3600" b="1" i="0" u="none" strike="noStrike" cap="none" dirty="0">
                  <a:solidFill>
                    <a:schemeClr val="lt1"/>
                  </a:solidFill>
                  <a:latin typeface="Helvetica Neue"/>
                  <a:ea typeface="Helvetica Neue"/>
                  <a:cs typeface="Helvetica Neue"/>
                  <a:sym typeface="Helvetica Neue"/>
                </a:rPr>
                <a:t>&gt;9%</a:t>
              </a:r>
              <a:endParaRPr sz="3600" b="1" i="0" u="none" strike="noStrike" cap="none" dirty="0">
                <a:solidFill>
                  <a:srgbClr val="000000"/>
                </a:solidFill>
                <a:latin typeface="Helvetica Neue"/>
                <a:ea typeface="Helvetica Neue"/>
                <a:cs typeface="Helvetica Neue"/>
                <a:sym typeface="Helvetica Neue"/>
              </a:endParaRPr>
            </a:p>
          </p:txBody>
        </p:sp>
        <p:sp>
          <p:nvSpPr>
            <p:cNvPr id="635" name="Google Shape;635;g11c85435c22_0_5"/>
            <p:cNvSpPr/>
            <p:nvPr/>
          </p:nvSpPr>
          <p:spPr>
            <a:xfrm>
              <a:off x="4277693" y="1625693"/>
              <a:ext cx="2286900" cy="1143600"/>
            </a:xfrm>
            <a:prstGeom prst="rect">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636" name="Google Shape;636;g11c85435c22_0_5"/>
            <p:cNvSpPr txBox="1"/>
            <p:nvPr/>
          </p:nvSpPr>
          <p:spPr>
            <a:xfrm>
              <a:off x="4277693" y="1625693"/>
              <a:ext cx="2286900" cy="1143600"/>
            </a:xfrm>
            <a:prstGeom prst="rect">
              <a:avLst/>
            </a:prstGeom>
            <a:noFill/>
            <a:ln>
              <a:noFill/>
            </a:ln>
          </p:spPr>
          <p:txBody>
            <a:bodyPr spcFirstLastPara="1" wrap="square" lIns="35200" tIns="35200" rIns="35200" bIns="35200"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lt1"/>
                  </a:solidFill>
                  <a:latin typeface="Helvetica Neue"/>
                  <a:ea typeface="Helvetica Neue"/>
                  <a:cs typeface="Helvetica Neue"/>
                  <a:sym typeface="Helvetica Neue"/>
                </a:rPr>
                <a:t>#A1C</a:t>
              </a:r>
              <a:br>
                <a:rPr lang="en-US" sz="3600" b="1" dirty="0">
                  <a:solidFill>
                    <a:schemeClr val="lt1"/>
                  </a:solidFill>
                  <a:latin typeface="Helvetica Neue"/>
                  <a:ea typeface="Helvetica Neue"/>
                  <a:cs typeface="Helvetica Neue"/>
                  <a:sym typeface="Helvetica Neue"/>
                </a:rPr>
              </a:br>
              <a:r>
                <a:rPr lang="en-US" sz="3600" b="1" i="0" u="none" strike="noStrike" cap="none" dirty="0">
                  <a:solidFill>
                    <a:schemeClr val="lt1"/>
                  </a:solidFill>
                  <a:latin typeface="Helvetica Neue"/>
                  <a:ea typeface="Helvetica Neue"/>
                  <a:cs typeface="Helvetica Neue"/>
                  <a:sym typeface="Helvetica Neue"/>
                </a:rPr>
                <a:t>&gt;7-8.9%</a:t>
              </a:r>
              <a:endParaRPr sz="3600" b="1" i="0" u="none" strike="noStrike" cap="none" dirty="0">
                <a:solidFill>
                  <a:srgbClr val="000000"/>
                </a:solidFill>
                <a:latin typeface="Helvetica Neue"/>
                <a:ea typeface="Helvetica Neue"/>
                <a:cs typeface="Helvetica Neue"/>
                <a:sym typeface="Helvetica Neue"/>
              </a:endParaRPr>
            </a:p>
          </p:txBody>
        </p:sp>
      </p:grpSp>
      <p:pic>
        <p:nvPicPr>
          <p:cNvPr id="637" name="Google Shape;637;g11c85435c22_0_5"/>
          <p:cNvPicPr preferRelativeResize="0"/>
          <p:nvPr/>
        </p:nvPicPr>
        <p:blipFill rotWithShape="1">
          <a:blip r:embed="rId5">
            <a:alphaModFix/>
          </a:blip>
          <a:srcRect l="27251" t="25872" r="25395" b="25566"/>
          <a:stretch/>
        </p:blipFill>
        <p:spPr>
          <a:xfrm>
            <a:off x="12768525" y="2860750"/>
            <a:ext cx="2079375" cy="2169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0"/>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47" name="Google Shape;647;p30"/>
          <p:cNvPicPr preferRelativeResize="0"/>
          <p:nvPr/>
        </p:nvPicPr>
        <p:blipFill rotWithShape="1">
          <a:blip r:embed="rId3">
            <a:alphaModFix/>
          </a:blip>
          <a:srcRect/>
          <a:stretch/>
        </p:blipFill>
        <p:spPr>
          <a:xfrm>
            <a:off x="14037117" y="8878413"/>
            <a:ext cx="3550254" cy="774349"/>
          </a:xfrm>
          <a:prstGeom prst="rect">
            <a:avLst/>
          </a:prstGeom>
          <a:noFill/>
          <a:ln>
            <a:noFill/>
          </a:ln>
        </p:spPr>
      </p:pic>
      <p:pic>
        <p:nvPicPr>
          <p:cNvPr id="648" name="Google Shape;648;p30"/>
          <p:cNvPicPr preferRelativeResize="0"/>
          <p:nvPr/>
        </p:nvPicPr>
        <p:blipFill rotWithShape="1">
          <a:blip r:embed="rId4">
            <a:alphaModFix/>
          </a:blip>
          <a:srcRect/>
          <a:stretch/>
        </p:blipFill>
        <p:spPr>
          <a:xfrm>
            <a:off x="11262984" y="1363545"/>
            <a:ext cx="5548266" cy="7101780"/>
          </a:xfrm>
          <a:prstGeom prst="rect">
            <a:avLst/>
          </a:prstGeom>
          <a:noFill/>
          <a:ln>
            <a:noFill/>
          </a:ln>
        </p:spPr>
      </p:pic>
      <p:sp>
        <p:nvSpPr>
          <p:cNvPr id="649" name="Google Shape;649;p30"/>
          <p:cNvSpPr txBox="1"/>
          <p:nvPr/>
        </p:nvSpPr>
        <p:spPr>
          <a:xfrm>
            <a:off x="1028700" y="1717953"/>
            <a:ext cx="10522831" cy="2645917"/>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564"/>
              <a:buFont typeface="Arial"/>
              <a:buNone/>
            </a:pPr>
            <a:r>
              <a:rPr lang="en-US" sz="5564" b="1" i="0" u="none" strike="noStrike" cap="none" dirty="0">
                <a:solidFill>
                  <a:srgbClr val="000000"/>
                </a:solidFill>
                <a:latin typeface="Helvetica Neue"/>
                <a:ea typeface="Helvetica Neue"/>
                <a:cs typeface="Helvetica Neue"/>
                <a:sym typeface="Helvetica Neue"/>
              </a:rPr>
              <a:t>The ADA’s </a:t>
            </a:r>
            <a:r>
              <a:rPr lang="en-US" sz="5564" b="1" i="1" u="none" strike="noStrike" cap="none" dirty="0">
                <a:solidFill>
                  <a:srgbClr val="000000"/>
                </a:solidFill>
                <a:latin typeface="Helvetica Neue"/>
                <a:ea typeface="Helvetica Neue"/>
                <a:cs typeface="Helvetica Neue"/>
                <a:sym typeface="Helvetica Neue"/>
              </a:rPr>
              <a:t>Standards of Care</a:t>
            </a:r>
            <a:r>
              <a:rPr lang="en-US" sz="5564" b="1" i="0" u="none" strike="noStrike" cap="none" dirty="0">
                <a:solidFill>
                  <a:srgbClr val="000000"/>
                </a:solidFill>
                <a:latin typeface="Helvetica Neue"/>
                <a:ea typeface="Helvetica Neue"/>
                <a:cs typeface="Helvetica Neue"/>
                <a:sym typeface="Helvetica Neue"/>
              </a:rPr>
              <a:t>: Always Up to Date</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564"/>
              <a:buFont typeface="Arial"/>
              <a:buNone/>
            </a:pPr>
            <a:endParaRPr sz="5564" b="1" i="0" u="none" strike="noStrike" cap="none" dirty="0">
              <a:solidFill>
                <a:srgbClr val="000000"/>
              </a:solidFill>
              <a:latin typeface="Helvetica Neue"/>
              <a:ea typeface="Helvetica Neue"/>
              <a:cs typeface="Helvetica Neue"/>
              <a:sym typeface="Helvetica Neue"/>
            </a:endParaRPr>
          </a:p>
        </p:txBody>
      </p:sp>
      <p:sp>
        <p:nvSpPr>
          <p:cNvPr id="650" name="Google Shape;650;p30"/>
          <p:cNvSpPr txBox="1"/>
          <p:nvPr/>
        </p:nvSpPr>
        <p:spPr>
          <a:xfrm>
            <a:off x="1028700" y="5640925"/>
            <a:ext cx="9416100" cy="1839158"/>
          </a:xfrm>
          <a:prstGeom prst="rect">
            <a:avLst/>
          </a:prstGeom>
          <a:noFill/>
          <a:ln>
            <a:noFill/>
          </a:ln>
        </p:spPr>
        <p:txBody>
          <a:bodyPr spcFirstLastPara="1" wrap="square" lIns="0" tIns="0" rIns="0" bIns="0" anchor="t" anchorCtr="0">
            <a:spAutoFit/>
          </a:bodyPr>
          <a:lstStyle/>
          <a:p>
            <a:pPr marL="769613" marR="0" lvl="1" indent="-378457" algn="l" rtl="0">
              <a:lnSpc>
                <a:spcPct val="115000"/>
              </a:lnSpc>
              <a:spcBef>
                <a:spcPts val="0"/>
              </a:spcBef>
              <a:spcAft>
                <a:spcPts val="0"/>
              </a:spcAft>
              <a:buClr>
                <a:srgbClr val="000000"/>
              </a:buClr>
              <a:buSzPts val="3464"/>
              <a:buFont typeface="Helvetica Neue"/>
              <a:buChar char="•"/>
            </a:pPr>
            <a:r>
              <a:rPr lang="en-US" sz="3464" i="0" u="none" strike="noStrike" cap="none" dirty="0">
                <a:solidFill>
                  <a:srgbClr val="000000"/>
                </a:solidFill>
                <a:latin typeface="Helvetica Neue"/>
                <a:ea typeface="Helvetica Neue"/>
                <a:cs typeface="Helvetica Neue"/>
                <a:sym typeface="Helvetica Neue"/>
              </a:rPr>
              <a:t>Algorithms </a:t>
            </a:r>
            <a:endParaRPr sz="1300" i="0" u="none" strike="noStrike" cap="none" dirty="0">
              <a:solidFill>
                <a:srgbClr val="000000"/>
              </a:solidFill>
              <a:latin typeface="Helvetica Neue"/>
              <a:ea typeface="Helvetica Neue"/>
              <a:cs typeface="Helvetica Neue"/>
              <a:sym typeface="Helvetica Neue"/>
            </a:endParaRPr>
          </a:p>
          <a:p>
            <a:pPr marL="769613" marR="0" lvl="1" indent="-378457" algn="l" rtl="0">
              <a:lnSpc>
                <a:spcPct val="115000"/>
              </a:lnSpc>
              <a:spcBef>
                <a:spcPts val="0"/>
              </a:spcBef>
              <a:spcAft>
                <a:spcPts val="0"/>
              </a:spcAft>
              <a:buClr>
                <a:srgbClr val="000000"/>
              </a:buClr>
              <a:buSzPts val="3464"/>
              <a:buFont typeface="Helvetica Neue"/>
              <a:buChar char="•"/>
            </a:pPr>
            <a:r>
              <a:rPr lang="en-US" sz="3464" i="0" u="none" strike="noStrike" cap="none" dirty="0">
                <a:solidFill>
                  <a:srgbClr val="000000"/>
                </a:solidFill>
                <a:latin typeface="Helvetica Neue"/>
                <a:ea typeface="Helvetica Neue"/>
                <a:cs typeface="Helvetica Neue"/>
                <a:sym typeface="Helvetica Neue"/>
              </a:rPr>
              <a:t>Guidelines for intensification of therapy</a:t>
            </a:r>
            <a:endParaRPr sz="1300" i="0" u="none" strike="noStrike" cap="none" dirty="0">
              <a:solidFill>
                <a:srgbClr val="000000"/>
              </a:solidFill>
              <a:latin typeface="Helvetica Neue"/>
              <a:ea typeface="Helvetica Neue"/>
              <a:cs typeface="Helvetica Neue"/>
              <a:sym typeface="Helvetica Neue"/>
            </a:endParaRPr>
          </a:p>
          <a:p>
            <a:pPr marL="769613" marR="0" lvl="1" indent="-378457" algn="l" rtl="0">
              <a:lnSpc>
                <a:spcPct val="115000"/>
              </a:lnSpc>
              <a:spcBef>
                <a:spcPts val="0"/>
              </a:spcBef>
              <a:spcAft>
                <a:spcPts val="0"/>
              </a:spcAft>
              <a:buClr>
                <a:srgbClr val="000000"/>
              </a:buClr>
              <a:buSzPts val="3464"/>
              <a:buFont typeface="Helvetica Neue"/>
              <a:buChar char="•"/>
            </a:pPr>
            <a:r>
              <a:rPr lang="en-US" sz="3464" i="0" u="none" strike="noStrike" cap="none" dirty="0">
                <a:solidFill>
                  <a:srgbClr val="000000"/>
                </a:solidFill>
                <a:latin typeface="Helvetica Neue"/>
                <a:ea typeface="Helvetica Neue"/>
                <a:cs typeface="Helvetica Neue"/>
                <a:sym typeface="Helvetica Neue"/>
              </a:rPr>
              <a:t>Customized protocol</a:t>
            </a:r>
            <a:endParaRPr sz="1300" i="0" u="none" strike="noStrike" cap="none" dirty="0">
              <a:solidFill>
                <a:srgbClr val="000000"/>
              </a:solidFill>
              <a:latin typeface="Helvetica Neue"/>
              <a:ea typeface="Helvetica Neue"/>
              <a:cs typeface="Helvetica Neue"/>
              <a:sym typeface="Helvetica Neue"/>
            </a:endParaRPr>
          </a:p>
        </p:txBody>
      </p:sp>
      <p:sp>
        <p:nvSpPr>
          <p:cNvPr id="651" name="Google Shape;651;p30"/>
          <p:cNvSpPr txBox="1"/>
          <p:nvPr/>
        </p:nvSpPr>
        <p:spPr>
          <a:xfrm>
            <a:off x="1028700" y="3776937"/>
            <a:ext cx="8237700" cy="2164054"/>
          </a:xfrm>
          <a:prstGeom prst="rect">
            <a:avLst/>
          </a:prstGeom>
          <a:noFill/>
          <a:ln>
            <a:noFill/>
          </a:ln>
        </p:spPr>
        <p:txBody>
          <a:bodyPr spcFirstLastPara="1" wrap="square" lIns="0" tIns="0" rIns="0" bIns="0" anchor="t" anchorCtr="0">
            <a:spAutoFit/>
          </a:bodyPr>
          <a:lstStyle/>
          <a:p>
            <a:pPr marL="0" marR="0" lvl="0" indent="0" algn="l" rtl="0">
              <a:lnSpc>
                <a:spcPct val="114015"/>
              </a:lnSpc>
              <a:spcBef>
                <a:spcPts val="0"/>
              </a:spcBef>
              <a:spcAft>
                <a:spcPts val="0"/>
              </a:spcAft>
              <a:buClr>
                <a:srgbClr val="000000"/>
              </a:buClr>
              <a:buSzPts val="4445"/>
              <a:buFont typeface="Arial"/>
              <a:buNone/>
            </a:pPr>
            <a:r>
              <a:rPr lang="en-US" sz="3945" b="1" i="0" u="none" strike="noStrike" cap="none" dirty="0">
                <a:solidFill>
                  <a:srgbClr val="A6192E"/>
                </a:solidFill>
                <a:latin typeface="Helvetica Neue"/>
                <a:ea typeface="Helvetica Neue"/>
                <a:cs typeface="Helvetica Neue"/>
                <a:sym typeface="Helvetica Neue"/>
              </a:rPr>
              <a:t>Approach to Medication Therapy in Type 2 Diabetes</a:t>
            </a:r>
            <a:endParaRPr sz="900" b="1" i="0" u="none" strike="noStrike" cap="none" dirty="0">
              <a:solidFill>
                <a:srgbClr val="000000"/>
              </a:solidFill>
              <a:latin typeface="Helvetica Neue"/>
              <a:ea typeface="Helvetica Neue"/>
              <a:cs typeface="Helvetica Neue"/>
              <a:sym typeface="Helvetica Neue"/>
            </a:endParaRPr>
          </a:p>
          <a:p>
            <a:pPr marL="0" marR="0" lvl="0" indent="0" algn="l" rtl="0">
              <a:lnSpc>
                <a:spcPct val="114015"/>
              </a:lnSpc>
              <a:spcBef>
                <a:spcPts val="0"/>
              </a:spcBef>
              <a:spcAft>
                <a:spcPts val="0"/>
              </a:spcAft>
              <a:buClr>
                <a:srgbClr val="000000"/>
              </a:buClr>
              <a:buSzPts val="4445"/>
              <a:buFont typeface="Arial"/>
              <a:buNone/>
            </a:pPr>
            <a:endParaRPr sz="4445" b="0" i="0" u="none" strike="noStrike" cap="none" dirty="0">
              <a:solidFill>
                <a:srgbClr val="A6192E"/>
              </a:solidFill>
              <a:latin typeface="Arimo"/>
              <a:ea typeface="Arimo"/>
              <a:cs typeface="Arimo"/>
              <a:sym typeface="Arimo"/>
            </a:endParaRPr>
          </a:p>
        </p:txBody>
      </p:sp>
      <p:sp>
        <p:nvSpPr>
          <p:cNvPr id="652" name="Google Shape;652;p30"/>
          <p:cNvSpPr txBox="1"/>
          <p:nvPr/>
        </p:nvSpPr>
        <p:spPr>
          <a:xfrm>
            <a:off x="1061536" y="9155511"/>
            <a:ext cx="969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sng" strike="noStrike" cap="none" dirty="0">
                <a:solidFill>
                  <a:srgbClr val="000000"/>
                </a:solidFill>
                <a:latin typeface="Arial"/>
                <a:ea typeface="Arial"/>
                <a:cs typeface="Arial"/>
                <a:sym typeface="Arial"/>
                <a:hlinkClick r:id="rId5"/>
              </a:rPr>
              <a:t>professional.diabetes.org/SOCApp</a:t>
            </a:r>
            <a:endParaRPr sz="2800" b="0" i="0" u="none" strike="noStrike" cap="none" dirty="0">
              <a:solidFill>
                <a:srgbClr val="000000"/>
              </a:solidFill>
              <a:latin typeface="Arial"/>
              <a:ea typeface="Arial"/>
              <a:cs typeface="Arial"/>
              <a:sym typeface="Arial"/>
            </a:endParaRPr>
          </a:p>
        </p:txBody>
      </p:sp>
      <p:sp>
        <p:nvSpPr>
          <p:cNvPr id="653" name="Google Shape;653;p30"/>
          <p:cNvSpPr txBox="1"/>
          <p:nvPr/>
        </p:nvSpPr>
        <p:spPr>
          <a:xfrm>
            <a:off x="1028700" y="8465325"/>
            <a:ext cx="5419800" cy="797689"/>
          </a:xfrm>
          <a:prstGeom prst="rect">
            <a:avLst/>
          </a:prstGeom>
          <a:noFill/>
          <a:ln>
            <a:noFill/>
          </a:ln>
        </p:spPr>
        <p:txBody>
          <a:bodyPr spcFirstLastPara="1" wrap="square" lIns="91425" tIns="91425" rIns="91425" bIns="91425" anchor="t" anchorCtr="0">
            <a:spAutoFit/>
          </a:bodyPr>
          <a:lstStyle/>
          <a:p>
            <a:pPr marL="0" lvl="1" indent="0" algn="l" rtl="0">
              <a:lnSpc>
                <a:spcPct val="115000"/>
              </a:lnSpc>
              <a:spcBef>
                <a:spcPts val="0"/>
              </a:spcBef>
              <a:spcAft>
                <a:spcPts val="0"/>
              </a:spcAft>
              <a:buNone/>
            </a:pPr>
            <a:r>
              <a:rPr lang="en-US" sz="3464" b="1" dirty="0">
                <a:solidFill>
                  <a:srgbClr val="A6192E"/>
                </a:solidFill>
                <a:latin typeface="Helvetica Neue"/>
                <a:ea typeface="Helvetica Neue"/>
                <a:cs typeface="Helvetica Neue"/>
                <a:sym typeface="Helvetica Neue"/>
              </a:rPr>
              <a:t>Check out the app!</a:t>
            </a:r>
            <a:endParaRPr b="1" dirty="0">
              <a:solidFill>
                <a:srgbClr val="A6192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1"/>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63" name="Google Shape;663;p31"/>
          <p:cNvPicPr preferRelativeResize="0"/>
          <p:nvPr/>
        </p:nvPicPr>
        <p:blipFill rotWithShape="1">
          <a:blip r:embed="rId3">
            <a:alphaModFix/>
          </a:blip>
          <a:srcRect/>
          <a:stretch/>
        </p:blipFill>
        <p:spPr>
          <a:xfrm>
            <a:off x="9025404" y="927850"/>
            <a:ext cx="4917168" cy="6076992"/>
          </a:xfrm>
          <a:prstGeom prst="rect">
            <a:avLst/>
          </a:prstGeom>
          <a:noFill/>
          <a:ln>
            <a:noFill/>
          </a:ln>
        </p:spPr>
      </p:pic>
      <p:pic>
        <p:nvPicPr>
          <p:cNvPr id="664" name="Google Shape;664;p31"/>
          <p:cNvPicPr preferRelativeResize="0"/>
          <p:nvPr/>
        </p:nvPicPr>
        <p:blipFill rotWithShape="1">
          <a:blip r:embed="rId4">
            <a:alphaModFix/>
          </a:blip>
          <a:srcRect/>
          <a:stretch/>
        </p:blipFill>
        <p:spPr>
          <a:xfrm>
            <a:off x="13169495" y="1397382"/>
            <a:ext cx="4885126" cy="6222456"/>
          </a:xfrm>
          <a:prstGeom prst="rect">
            <a:avLst/>
          </a:prstGeom>
          <a:noFill/>
          <a:ln>
            <a:noFill/>
          </a:ln>
        </p:spPr>
      </p:pic>
      <p:pic>
        <p:nvPicPr>
          <p:cNvPr id="665" name="Google Shape;665;p31"/>
          <p:cNvPicPr preferRelativeResize="0"/>
          <p:nvPr/>
        </p:nvPicPr>
        <p:blipFill rotWithShape="1">
          <a:blip r:embed="rId5">
            <a:alphaModFix/>
          </a:blip>
          <a:srcRect/>
          <a:stretch/>
        </p:blipFill>
        <p:spPr>
          <a:xfrm>
            <a:off x="10428569" y="3610657"/>
            <a:ext cx="6262542" cy="5048607"/>
          </a:xfrm>
          <a:prstGeom prst="rect">
            <a:avLst/>
          </a:prstGeom>
          <a:noFill/>
          <a:ln>
            <a:noFill/>
          </a:ln>
        </p:spPr>
      </p:pic>
      <p:pic>
        <p:nvPicPr>
          <p:cNvPr id="666" name="Google Shape;666;p31"/>
          <p:cNvPicPr preferRelativeResize="0"/>
          <p:nvPr/>
        </p:nvPicPr>
        <p:blipFill rotWithShape="1">
          <a:blip r:embed="rId6">
            <a:alphaModFix/>
          </a:blip>
          <a:srcRect/>
          <a:stretch/>
        </p:blipFill>
        <p:spPr>
          <a:xfrm>
            <a:off x="14037117" y="8878413"/>
            <a:ext cx="3550254" cy="774349"/>
          </a:xfrm>
          <a:prstGeom prst="rect">
            <a:avLst/>
          </a:prstGeom>
          <a:noFill/>
          <a:ln>
            <a:noFill/>
          </a:ln>
        </p:spPr>
      </p:pic>
      <p:sp>
        <p:nvSpPr>
          <p:cNvPr id="667" name="Google Shape;667;p31"/>
          <p:cNvSpPr txBox="1"/>
          <p:nvPr/>
        </p:nvSpPr>
        <p:spPr>
          <a:xfrm>
            <a:off x="1028700" y="1717950"/>
            <a:ext cx="7996704" cy="2645917"/>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564"/>
              <a:buFont typeface="Arial"/>
              <a:buNone/>
            </a:pPr>
            <a:r>
              <a:rPr lang="en-US" sz="5564" b="1" i="0" u="none" strike="noStrike" cap="none" dirty="0">
                <a:solidFill>
                  <a:srgbClr val="000000"/>
                </a:solidFill>
                <a:latin typeface="Helvetica Neue"/>
                <a:ea typeface="Helvetica Neue"/>
                <a:cs typeface="Helvetica Neue"/>
                <a:sym typeface="Helvetica Neue"/>
              </a:rPr>
              <a:t>OTI: Patient, Clinician, and Practice Resources</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564"/>
              <a:buFont typeface="Arial"/>
              <a:buNone/>
            </a:pPr>
            <a:endParaRPr sz="5564" b="1" i="0" u="none" strike="noStrike" cap="none" dirty="0">
              <a:solidFill>
                <a:srgbClr val="000000"/>
              </a:solidFill>
              <a:latin typeface="Helvetica Neue"/>
              <a:ea typeface="Helvetica Neue"/>
              <a:cs typeface="Helvetica Neue"/>
              <a:sym typeface="Helvetica Neue"/>
            </a:endParaRPr>
          </a:p>
        </p:txBody>
      </p:sp>
      <p:sp>
        <p:nvSpPr>
          <p:cNvPr id="668" name="Google Shape;668;p31"/>
          <p:cNvSpPr txBox="1"/>
          <p:nvPr/>
        </p:nvSpPr>
        <p:spPr>
          <a:xfrm>
            <a:off x="1028700" y="4363867"/>
            <a:ext cx="5892600" cy="3689400"/>
          </a:xfrm>
          <a:prstGeom prst="rect">
            <a:avLst/>
          </a:prstGeom>
          <a:noFill/>
          <a:ln>
            <a:noFill/>
          </a:ln>
        </p:spPr>
        <p:txBody>
          <a:bodyPr spcFirstLastPara="1" wrap="square" lIns="0" tIns="0" rIns="0" bIns="0" anchor="t" anchorCtr="0">
            <a:spAutoFit/>
          </a:bodyPr>
          <a:lstStyle/>
          <a:p>
            <a:pPr marL="0" marR="0" lvl="0" indent="0" algn="l" rtl="0">
              <a:lnSpc>
                <a:spcPct val="149023"/>
              </a:lnSpc>
              <a:spcBef>
                <a:spcPts val="0"/>
              </a:spcBef>
              <a:spcAft>
                <a:spcPts val="0"/>
              </a:spcAft>
              <a:buClr>
                <a:srgbClr val="000000"/>
              </a:buClr>
              <a:buSzPts val="2764"/>
              <a:buFont typeface="Arial"/>
              <a:buNone/>
            </a:pPr>
            <a:r>
              <a:rPr lang="en-US" sz="2764" b="1" i="0" u="none" strike="noStrike" cap="none" dirty="0">
                <a:solidFill>
                  <a:srgbClr val="000000"/>
                </a:solidFill>
                <a:latin typeface="Helvetica Neue"/>
                <a:ea typeface="Helvetica Neue"/>
                <a:cs typeface="Helvetica Neue"/>
                <a:sym typeface="Helvetica Neue"/>
              </a:rPr>
              <a:t> </a:t>
            </a:r>
            <a:r>
              <a:rPr lang="en-US" sz="3200" b="1" i="0" u="none" strike="noStrike" cap="none" dirty="0">
                <a:solidFill>
                  <a:srgbClr val="000000"/>
                </a:solidFill>
                <a:latin typeface="Helvetica Neue"/>
                <a:ea typeface="Helvetica Neue"/>
                <a:cs typeface="Helvetica Neue"/>
                <a:sym typeface="Helvetica Neue"/>
              </a:rPr>
              <a:t>Download:</a:t>
            </a:r>
            <a:endParaRPr b="1" dirty="0">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3200"/>
              <a:buFont typeface="Helvetica Neue"/>
              <a:buChar char="•"/>
            </a:pPr>
            <a:r>
              <a:rPr lang="en-US" sz="3200" i="0" u="none" strike="noStrike" cap="none" dirty="0">
                <a:solidFill>
                  <a:srgbClr val="000000"/>
                </a:solidFill>
                <a:latin typeface="Helvetica Neue"/>
                <a:ea typeface="Helvetica Neue"/>
                <a:cs typeface="Helvetica Neue"/>
                <a:sym typeface="Helvetica Neue"/>
              </a:rPr>
              <a:t>Fact sheet</a:t>
            </a:r>
            <a:endParaRPr sz="320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3200"/>
              <a:buFont typeface="Helvetica Neue"/>
              <a:buChar char="•"/>
            </a:pPr>
            <a:r>
              <a:rPr lang="en-US" sz="3200" i="0" u="none" strike="noStrike" cap="none" dirty="0">
                <a:solidFill>
                  <a:srgbClr val="000000"/>
                </a:solidFill>
                <a:latin typeface="Helvetica Neue"/>
                <a:ea typeface="Helvetica Neue"/>
                <a:cs typeface="Helvetica Neue"/>
                <a:sym typeface="Helvetica Neue"/>
              </a:rPr>
              <a:t>Best practices framework</a:t>
            </a:r>
            <a:endParaRPr sz="320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3200"/>
              <a:buFont typeface="Helvetica Neue"/>
              <a:buChar char="•"/>
            </a:pPr>
            <a:r>
              <a:rPr lang="en-US" sz="3200" i="0" u="none" strike="noStrike" cap="none" dirty="0">
                <a:solidFill>
                  <a:srgbClr val="000000"/>
                </a:solidFill>
                <a:latin typeface="Helvetica Neue"/>
                <a:ea typeface="Helvetica Neue"/>
                <a:cs typeface="Helvetica Neue"/>
                <a:sym typeface="Helvetica Neue"/>
              </a:rPr>
              <a:t>White paper</a:t>
            </a:r>
            <a:endParaRPr sz="320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3200"/>
              <a:buFont typeface="Helvetica Neue"/>
              <a:buChar char="•"/>
            </a:pPr>
            <a:r>
              <a:rPr lang="en-US" sz="3200" i="0" u="none" strike="noStrike" cap="none" dirty="0">
                <a:solidFill>
                  <a:srgbClr val="000000"/>
                </a:solidFill>
                <a:latin typeface="Helvetica Neue"/>
                <a:ea typeface="Helvetica Neue"/>
                <a:cs typeface="Helvetica Neue"/>
                <a:sym typeface="Helvetica Neue"/>
              </a:rPr>
              <a:t>Systematic review</a:t>
            </a:r>
            <a:endParaRPr sz="320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3200"/>
              <a:buFont typeface="Helvetica Neue"/>
              <a:buChar char="•"/>
            </a:pPr>
            <a:r>
              <a:rPr lang="en-US" sz="3200" i="0" u="none" strike="noStrike" cap="none" dirty="0">
                <a:solidFill>
                  <a:srgbClr val="000000"/>
                </a:solidFill>
                <a:latin typeface="Helvetica Neue"/>
                <a:ea typeface="Helvetica Neue"/>
                <a:cs typeface="Helvetica Neue"/>
                <a:sym typeface="Helvetica Neue"/>
              </a:rPr>
              <a:t>Patient/provider toolkit</a:t>
            </a:r>
            <a:endParaRPr sz="320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3200"/>
              <a:buFont typeface="Helvetica Neue"/>
              <a:buChar char="•"/>
            </a:pPr>
            <a:r>
              <a:rPr lang="en-US" sz="3200" i="0" u="none" strike="noStrike" cap="none" dirty="0">
                <a:solidFill>
                  <a:srgbClr val="000000"/>
                </a:solidFill>
                <a:latin typeface="Helvetica Neue"/>
                <a:ea typeface="Helvetica Neue"/>
                <a:cs typeface="Helvetica Neue"/>
                <a:sym typeface="Helvetica Neue"/>
              </a:rPr>
              <a:t>Webinar series</a:t>
            </a:r>
            <a:endParaRPr sz="3200" i="0" u="none" strike="noStrike" cap="none" dirty="0">
              <a:solidFill>
                <a:srgbClr val="000000"/>
              </a:solidFill>
              <a:latin typeface="Helvetica Neue"/>
              <a:ea typeface="Helvetica Neue"/>
              <a:cs typeface="Helvetica Neue"/>
              <a:sym typeface="Helvetica Neue"/>
            </a:endParaRPr>
          </a:p>
        </p:txBody>
      </p:sp>
      <p:sp>
        <p:nvSpPr>
          <p:cNvPr id="669" name="Google Shape;669;p31"/>
          <p:cNvSpPr txBox="1"/>
          <p:nvPr/>
        </p:nvSpPr>
        <p:spPr>
          <a:xfrm>
            <a:off x="1028700" y="9094773"/>
            <a:ext cx="8548330" cy="555986"/>
          </a:xfrm>
          <a:prstGeom prst="rect">
            <a:avLst/>
          </a:prstGeom>
          <a:noFill/>
          <a:ln>
            <a:noFill/>
          </a:ln>
        </p:spPr>
        <p:txBody>
          <a:bodyPr spcFirstLastPara="1" wrap="square" lIns="0" tIns="0" rIns="0" bIns="0" anchor="t" anchorCtr="0">
            <a:spAutoFit/>
          </a:bodyPr>
          <a:lstStyle/>
          <a:p>
            <a:pPr marL="0" marR="0" lvl="0" indent="0" algn="l" rtl="0">
              <a:lnSpc>
                <a:spcPct val="139015"/>
              </a:lnSpc>
              <a:spcBef>
                <a:spcPts val="0"/>
              </a:spcBef>
              <a:spcAft>
                <a:spcPts val="0"/>
              </a:spcAft>
              <a:buClr>
                <a:srgbClr val="000000"/>
              </a:buClr>
              <a:buSzPts val="2599"/>
              <a:buFont typeface="Arial"/>
              <a:buNone/>
            </a:pPr>
            <a:r>
              <a:rPr lang="en-US" sz="2599" b="1" i="0" u="none" strike="noStrike" cap="none" dirty="0">
                <a:solidFill>
                  <a:srgbClr val="000000"/>
                </a:solidFill>
                <a:latin typeface="Helvetica Neue"/>
                <a:ea typeface="Helvetica Neue"/>
                <a:cs typeface="Helvetica Neue"/>
                <a:sym typeface="Helvetica Neue"/>
              </a:rPr>
              <a:t>Learn more at </a:t>
            </a:r>
            <a:r>
              <a:rPr lang="en-US" sz="2599" b="1" i="0" u="none" strike="noStrike" cap="none" dirty="0">
                <a:solidFill>
                  <a:srgbClr val="A6192E"/>
                </a:solidFill>
                <a:latin typeface="Helvetica Neue"/>
                <a:ea typeface="Helvetica Neue"/>
                <a:cs typeface="Helvetica Neue"/>
                <a:sym typeface="Helvetica Neue"/>
              </a:rPr>
              <a:t>TherapeuticInertia.Diabetes.org.</a:t>
            </a:r>
            <a:endParaRPr sz="1400" b="1" i="0" u="none" strike="noStrike" cap="none"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0" y="0"/>
            <a:ext cx="68730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1" name="Google Shape;131;p3"/>
          <p:cNvPicPr preferRelativeResize="0"/>
          <p:nvPr/>
        </p:nvPicPr>
        <p:blipFill rotWithShape="1">
          <a:blip r:embed="rId3">
            <a:alphaModFix/>
          </a:blip>
          <a:srcRect l="6267" t="25268" r="11519" b="10154"/>
          <a:stretch/>
        </p:blipFill>
        <p:spPr>
          <a:xfrm>
            <a:off x="7350010" y="2582594"/>
            <a:ext cx="10316019" cy="4558068"/>
          </a:xfrm>
          <a:prstGeom prst="rect">
            <a:avLst/>
          </a:prstGeom>
          <a:noFill/>
          <a:ln>
            <a:noFill/>
          </a:ln>
        </p:spPr>
      </p:pic>
      <p:sp>
        <p:nvSpPr>
          <p:cNvPr id="132" name="Google Shape;132;p3"/>
          <p:cNvSpPr txBox="1"/>
          <p:nvPr/>
        </p:nvSpPr>
        <p:spPr>
          <a:xfrm>
            <a:off x="1028700" y="2333973"/>
            <a:ext cx="5092500" cy="53886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264"/>
              <a:buFont typeface="Arial"/>
              <a:buNone/>
            </a:pPr>
            <a:r>
              <a:rPr lang="en-US" sz="4264" b="1" i="0" u="none" strike="noStrike" cap="none" dirty="0">
                <a:solidFill>
                  <a:srgbClr val="FFFFFF"/>
                </a:solidFill>
                <a:latin typeface="Helvetica Neue"/>
                <a:ea typeface="Helvetica Neue"/>
                <a:cs typeface="Helvetica Neue"/>
                <a:sym typeface="Helvetica Neue"/>
              </a:rPr>
              <a:t>Achieving glycemic control improves health outcomes yet proportion of patients who achieved  A1C &lt;7%  declined 11% over 12 years**</a:t>
            </a:r>
            <a:endParaRPr sz="1400" b="0" i="0" u="none" strike="noStrike" cap="none" dirty="0">
              <a:solidFill>
                <a:srgbClr val="000000"/>
              </a:solidFill>
              <a:latin typeface="Arial"/>
              <a:ea typeface="Arial"/>
              <a:cs typeface="Arial"/>
              <a:sym typeface="Arial"/>
            </a:endParaRPr>
          </a:p>
        </p:txBody>
      </p:sp>
      <p:sp>
        <p:nvSpPr>
          <p:cNvPr id="133" name="Google Shape;133;p3"/>
          <p:cNvSpPr txBox="1"/>
          <p:nvPr/>
        </p:nvSpPr>
        <p:spPr>
          <a:xfrm>
            <a:off x="7520572" y="8916432"/>
            <a:ext cx="6218288" cy="711990"/>
          </a:xfrm>
          <a:prstGeom prst="rect">
            <a:avLst/>
          </a:prstGeom>
          <a:noFill/>
          <a:ln>
            <a:noFill/>
          </a:ln>
        </p:spPr>
        <p:txBody>
          <a:bodyPr spcFirstLastPara="1" wrap="square" lIns="0" tIns="0" rIns="0" bIns="0" anchor="t" anchorCtr="0">
            <a:spAutoFit/>
          </a:bodyPr>
          <a:lstStyle/>
          <a:p>
            <a:pPr marL="0" marR="0" lvl="0" indent="0" algn="l" rtl="0">
              <a:lnSpc>
                <a:spcPct val="139002"/>
              </a:lnSpc>
              <a:spcBef>
                <a:spcPts val="0"/>
              </a:spcBef>
              <a:spcAft>
                <a:spcPts val="0"/>
              </a:spcAft>
              <a:buClr>
                <a:srgbClr val="000000"/>
              </a:buClr>
              <a:buSzPts val="1664"/>
              <a:buFont typeface="Arial"/>
              <a:buNone/>
            </a:pPr>
            <a:r>
              <a:rPr lang="en-US" sz="1664" b="0" i="0" u="none" strike="noStrike" cap="none" dirty="0">
                <a:solidFill>
                  <a:srgbClr val="000000"/>
                </a:solidFill>
                <a:latin typeface="Helvetica Neue"/>
                <a:ea typeface="Helvetica Neue"/>
                <a:cs typeface="Helvetica Neue"/>
                <a:sym typeface="Helvetica Neue"/>
              </a:rPr>
              <a:t>*Edelman S, Polonsky W. Diabetes Care 2017, 40:1425-1432</a:t>
            </a:r>
            <a:endParaRPr sz="1400" b="0" i="0" u="none" strike="noStrike" cap="none" dirty="0">
              <a:solidFill>
                <a:srgbClr val="000000"/>
              </a:solidFill>
              <a:latin typeface="Arial"/>
              <a:ea typeface="Arial"/>
              <a:cs typeface="Arial"/>
              <a:sym typeface="Arial"/>
            </a:endParaRPr>
          </a:p>
          <a:p>
            <a:pPr marL="0" marR="0" lvl="0" indent="0" algn="l" rtl="0">
              <a:lnSpc>
                <a:spcPct val="139002"/>
              </a:lnSpc>
              <a:spcBef>
                <a:spcPts val="0"/>
              </a:spcBef>
              <a:spcAft>
                <a:spcPts val="0"/>
              </a:spcAft>
              <a:buClr>
                <a:srgbClr val="000000"/>
              </a:buClr>
              <a:buSzPts val="1664"/>
              <a:buFont typeface="Arial"/>
              <a:buNone/>
            </a:pPr>
            <a:r>
              <a:rPr lang="en-US" sz="1664" b="0" i="0" u="none" strike="noStrike" cap="none" dirty="0">
                <a:solidFill>
                  <a:srgbClr val="000000"/>
                </a:solidFill>
                <a:latin typeface="Helvetica Neue"/>
                <a:ea typeface="Helvetica Neue"/>
                <a:cs typeface="Helvetica Neue"/>
                <a:sym typeface="Helvetica Neue"/>
              </a:rPr>
              <a:t>**Fang M, et al. NEJM June 10, 2021</a:t>
            </a:r>
            <a:endParaRPr sz="1400" b="0" i="0" u="none" strike="noStrike" cap="none" dirty="0">
              <a:solidFill>
                <a:srgbClr val="000000"/>
              </a:solidFill>
              <a:latin typeface="Arial"/>
              <a:ea typeface="Arial"/>
              <a:cs typeface="Arial"/>
              <a:sym typeface="Arial"/>
            </a:endParaRPr>
          </a:p>
        </p:txBody>
      </p:sp>
      <p:sp>
        <p:nvSpPr>
          <p:cNvPr id="134" name="Google Shape;134;p3"/>
          <p:cNvSpPr/>
          <p:nvPr/>
        </p:nvSpPr>
        <p:spPr>
          <a:xfrm>
            <a:off x="1028700" y="1625670"/>
            <a:ext cx="1700700" cy="167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1272e566d7e_0_0"/>
          <p:cNvSpPr/>
          <p:nvPr/>
        </p:nvSpPr>
        <p:spPr>
          <a:xfrm>
            <a:off x="1028700" y="1028700"/>
            <a:ext cx="1700700" cy="1671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79" name="Google Shape;679;g1272e566d7e_0_0"/>
          <p:cNvPicPr preferRelativeResize="0"/>
          <p:nvPr/>
        </p:nvPicPr>
        <p:blipFill rotWithShape="1">
          <a:blip r:embed="rId3">
            <a:alphaModFix/>
          </a:blip>
          <a:srcRect/>
          <a:stretch/>
        </p:blipFill>
        <p:spPr>
          <a:xfrm>
            <a:off x="14037117" y="8878413"/>
            <a:ext cx="3550255" cy="774349"/>
          </a:xfrm>
          <a:prstGeom prst="rect">
            <a:avLst/>
          </a:prstGeom>
          <a:noFill/>
          <a:ln>
            <a:noFill/>
          </a:ln>
        </p:spPr>
      </p:pic>
      <p:sp>
        <p:nvSpPr>
          <p:cNvPr id="680" name="Google Shape;680;g1272e566d7e_0_0"/>
          <p:cNvSpPr txBox="1"/>
          <p:nvPr/>
        </p:nvSpPr>
        <p:spPr>
          <a:xfrm>
            <a:off x="1028700" y="1537475"/>
            <a:ext cx="15935700" cy="173850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564"/>
              <a:buFont typeface="Arial"/>
              <a:buNone/>
            </a:pPr>
            <a:r>
              <a:rPr lang="en-US" sz="5564" b="1" i="0" u="none" strike="noStrike" cap="none" dirty="0">
                <a:solidFill>
                  <a:srgbClr val="000000"/>
                </a:solidFill>
                <a:latin typeface="Helvetica Neue"/>
                <a:ea typeface="Helvetica Neue"/>
                <a:cs typeface="Helvetica Neue"/>
                <a:sym typeface="Helvetica Neue"/>
              </a:rPr>
              <a:t>Overview for Tackling Therapeutic Inertia</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564"/>
              <a:buFont typeface="Arial"/>
              <a:buNone/>
            </a:pPr>
            <a:endParaRPr sz="5564" b="1" i="0" u="none" strike="noStrike" cap="none" dirty="0">
              <a:solidFill>
                <a:srgbClr val="000000"/>
              </a:solidFill>
              <a:latin typeface="Helvetica Neue"/>
              <a:ea typeface="Helvetica Neue"/>
              <a:cs typeface="Helvetica Neue"/>
              <a:sym typeface="Helvetica Neue"/>
            </a:endParaRPr>
          </a:p>
        </p:txBody>
      </p:sp>
      <p:sp>
        <p:nvSpPr>
          <p:cNvPr id="681" name="Google Shape;681;g1272e566d7e_0_0"/>
          <p:cNvSpPr txBox="1"/>
          <p:nvPr/>
        </p:nvSpPr>
        <p:spPr>
          <a:xfrm>
            <a:off x="1235750" y="9065638"/>
            <a:ext cx="8191500" cy="555986"/>
          </a:xfrm>
          <a:prstGeom prst="rect">
            <a:avLst/>
          </a:prstGeom>
          <a:noFill/>
          <a:ln>
            <a:noFill/>
          </a:ln>
        </p:spPr>
        <p:txBody>
          <a:bodyPr spcFirstLastPara="1" wrap="square" lIns="0" tIns="0" rIns="0" bIns="0" anchor="t" anchorCtr="0">
            <a:spAutoFit/>
          </a:bodyPr>
          <a:lstStyle/>
          <a:p>
            <a:pPr marL="0" marR="0" lvl="0" indent="0" algn="l" rtl="0">
              <a:lnSpc>
                <a:spcPct val="139015"/>
              </a:lnSpc>
              <a:spcBef>
                <a:spcPts val="0"/>
              </a:spcBef>
              <a:spcAft>
                <a:spcPts val="0"/>
              </a:spcAft>
              <a:buClr>
                <a:srgbClr val="000000"/>
              </a:buClr>
              <a:buSzPts val="2599"/>
              <a:buFont typeface="Arial"/>
              <a:buNone/>
            </a:pPr>
            <a:r>
              <a:rPr lang="en-US" sz="2599" b="1" i="0" u="none" strike="noStrike" cap="none" dirty="0">
                <a:solidFill>
                  <a:srgbClr val="000000"/>
                </a:solidFill>
                <a:latin typeface="Helvetica Neue"/>
                <a:ea typeface="Helvetica Neue"/>
                <a:cs typeface="Helvetica Neue"/>
                <a:sym typeface="Helvetica Neue"/>
              </a:rPr>
              <a:t>Learn more at </a:t>
            </a:r>
            <a:r>
              <a:rPr lang="en-US" sz="2599" b="1" i="0" u="none" strike="noStrike" cap="none" dirty="0">
                <a:solidFill>
                  <a:srgbClr val="A6192E"/>
                </a:solidFill>
                <a:latin typeface="Helvetica Neue"/>
                <a:ea typeface="Helvetica Neue"/>
                <a:cs typeface="Helvetica Neue"/>
                <a:sym typeface="Helvetica Neue"/>
              </a:rPr>
              <a:t>TherapeuticInertia.Diabetes.org.</a:t>
            </a:r>
            <a:endParaRPr sz="1400" b="1" i="0" u="none" strike="noStrike" cap="none" dirty="0">
              <a:solidFill>
                <a:srgbClr val="000000"/>
              </a:solidFill>
            </a:endParaRPr>
          </a:p>
        </p:txBody>
      </p:sp>
      <p:pic>
        <p:nvPicPr>
          <p:cNvPr id="682" name="Google Shape;682;g1272e566d7e_0_0"/>
          <p:cNvPicPr preferRelativeResize="0"/>
          <p:nvPr/>
        </p:nvPicPr>
        <p:blipFill rotWithShape="1">
          <a:blip r:embed="rId4">
            <a:alphaModFix/>
          </a:blip>
          <a:srcRect b="53797"/>
          <a:stretch/>
        </p:blipFill>
        <p:spPr>
          <a:xfrm>
            <a:off x="2115550" y="2662224"/>
            <a:ext cx="6186225" cy="6122599"/>
          </a:xfrm>
          <a:prstGeom prst="rect">
            <a:avLst/>
          </a:prstGeom>
          <a:noFill/>
          <a:ln>
            <a:noFill/>
          </a:ln>
          <a:effectLst>
            <a:outerShdw blurRad="57150" dist="19050" dir="5400000" algn="bl" rotWithShape="0">
              <a:srgbClr val="000000">
                <a:alpha val="50000"/>
              </a:srgbClr>
            </a:outerShdw>
          </a:effectLst>
        </p:spPr>
      </p:pic>
      <p:pic>
        <p:nvPicPr>
          <p:cNvPr id="683" name="Google Shape;683;g1272e566d7e_0_0"/>
          <p:cNvPicPr preferRelativeResize="0"/>
          <p:nvPr/>
        </p:nvPicPr>
        <p:blipFill rotWithShape="1">
          <a:blip r:embed="rId4">
            <a:alphaModFix/>
          </a:blip>
          <a:srcRect t="44918" b="10292"/>
          <a:stretch/>
        </p:blipFill>
        <p:spPr>
          <a:xfrm>
            <a:off x="9091675" y="2755837"/>
            <a:ext cx="6186225" cy="59353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32"/>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93" name="Google Shape;693;p32"/>
          <p:cNvPicPr preferRelativeResize="0"/>
          <p:nvPr/>
        </p:nvPicPr>
        <p:blipFill rotWithShape="1">
          <a:blip r:embed="rId3">
            <a:alphaModFix/>
          </a:blip>
          <a:srcRect l="35109" r="16282"/>
          <a:stretch/>
        </p:blipFill>
        <p:spPr>
          <a:xfrm>
            <a:off x="10602962" y="-123481"/>
            <a:ext cx="7685038" cy="10533962"/>
          </a:xfrm>
          <a:prstGeom prst="rect">
            <a:avLst/>
          </a:prstGeom>
          <a:noFill/>
          <a:ln>
            <a:noFill/>
          </a:ln>
        </p:spPr>
      </p:pic>
      <p:sp>
        <p:nvSpPr>
          <p:cNvPr id="694" name="Google Shape;694;p32"/>
          <p:cNvSpPr/>
          <p:nvPr/>
        </p:nvSpPr>
        <p:spPr>
          <a:xfrm>
            <a:off x="1028700" y="7161198"/>
            <a:ext cx="8292521" cy="2097102"/>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5" name="Google Shape;695;p32"/>
          <p:cNvSpPr txBox="1"/>
          <p:nvPr/>
        </p:nvSpPr>
        <p:spPr>
          <a:xfrm>
            <a:off x="1028700" y="1717953"/>
            <a:ext cx="10522831" cy="1596441"/>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564"/>
              <a:buFont typeface="Arial"/>
              <a:buNone/>
            </a:pPr>
            <a:r>
              <a:rPr lang="en-US" sz="5564" b="1" i="0" u="none" strike="noStrike" cap="none" dirty="0">
                <a:solidFill>
                  <a:srgbClr val="000000"/>
                </a:solidFill>
                <a:latin typeface="Helvetica Neue"/>
                <a:ea typeface="Helvetica Neue"/>
                <a:cs typeface="Helvetica Neue"/>
                <a:sym typeface="Helvetica Neue"/>
              </a:rPr>
              <a:t>ACT Urgently</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5564"/>
              <a:buFont typeface="Arial"/>
              <a:buNone/>
            </a:pPr>
            <a:endParaRPr sz="5564" b="1" i="0" u="none" strike="noStrike" cap="none" dirty="0">
              <a:solidFill>
                <a:srgbClr val="000000"/>
              </a:solidFill>
              <a:latin typeface="Helvetica Neue"/>
              <a:ea typeface="Helvetica Neue"/>
              <a:cs typeface="Helvetica Neue"/>
              <a:sym typeface="Helvetica Neue"/>
            </a:endParaRPr>
          </a:p>
        </p:txBody>
      </p:sp>
      <p:sp>
        <p:nvSpPr>
          <p:cNvPr id="696" name="Google Shape;696;p32"/>
          <p:cNvSpPr txBox="1"/>
          <p:nvPr/>
        </p:nvSpPr>
        <p:spPr>
          <a:xfrm>
            <a:off x="1028700" y="3866800"/>
            <a:ext cx="8198100" cy="2832600"/>
          </a:xfrm>
          <a:prstGeom prst="rect">
            <a:avLst/>
          </a:prstGeom>
          <a:noFill/>
          <a:ln>
            <a:noFill/>
          </a:ln>
        </p:spPr>
        <p:txBody>
          <a:bodyPr spcFirstLastPara="1" wrap="square" lIns="0" tIns="0" rIns="0" bIns="0" anchor="t" anchorCtr="0">
            <a:spAutoFit/>
          </a:bodyPr>
          <a:lstStyle/>
          <a:p>
            <a:pPr marL="769613" marR="0" lvl="1" indent="-372107" algn="l" rtl="0">
              <a:lnSpc>
                <a:spcPct val="149017"/>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Saves life, limb, and sight</a:t>
            </a:r>
            <a:endParaRPr sz="1200" i="0" u="none" strike="noStrike" cap="none" dirty="0">
              <a:solidFill>
                <a:srgbClr val="000000"/>
              </a:solidFill>
              <a:latin typeface="Helvetica Neue"/>
              <a:ea typeface="Helvetica Neue"/>
              <a:cs typeface="Helvetica Neue"/>
              <a:sym typeface="Helvetica Neue"/>
            </a:endParaRPr>
          </a:p>
          <a:p>
            <a:pPr marL="769613" marR="0" lvl="1" indent="-372107" algn="l" rtl="0">
              <a:lnSpc>
                <a:spcPct val="149017"/>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Saves time and money for our patients</a:t>
            </a:r>
            <a:endParaRPr sz="1200" i="0" u="none" strike="noStrike" cap="none" dirty="0">
              <a:solidFill>
                <a:srgbClr val="000000"/>
              </a:solidFill>
              <a:latin typeface="Helvetica Neue"/>
              <a:ea typeface="Helvetica Neue"/>
              <a:cs typeface="Helvetica Neue"/>
              <a:sym typeface="Helvetica Neue"/>
            </a:endParaRPr>
          </a:p>
          <a:p>
            <a:pPr marL="769613" marR="0" lvl="1" indent="-372107" algn="l" rtl="0">
              <a:lnSpc>
                <a:spcPct val="149017"/>
              </a:lnSpc>
              <a:spcBef>
                <a:spcPts val="0"/>
              </a:spcBef>
              <a:spcAft>
                <a:spcPts val="0"/>
              </a:spcAft>
              <a:buClr>
                <a:srgbClr val="000000"/>
              </a:buClr>
              <a:buSzPts val="3364"/>
              <a:buFont typeface="Helvetica Neue"/>
              <a:buChar char="•"/>
            </a:pPr>
            <a:r>
              <a:rPr lang="en-US" sz="3364" i="0" u="none" strike="noStrike" cap="none" dirty="0">
                <a:solidFill>
                  <a:srgbClr val="000000"/>
                </a:solidFill>
                <a:latin typeface="Helvetica Neue"/>
                <a:ea typeface="Helvetica Neue"/>
                <a:cs typeface="Helvetica Neue"/>
                <a:sym typeface="Helvetica Neue"/>
              </a:rPr>
              <a:t>Saves health care costs for our organization</a:t>
            </a:r>
            <a:endParaRPr sz="1200" i="0" u="none" strike="noStrike" cap="none" dirty="0">
              <a:solidFill>
                <a:srgbClr val="000000"/>
              </a:solidFill>
              <a:latin typeface="Helvetica Neue"/>
              <a:ea typeface="Helvetica Neue"/>
              <a:cs typeface="Helvetica Neue"/>
              <a:sym typeface="Helvetica Neue"/>
            </a:endParaRPr>
          </a:p>
        </p:txBody>
      </p:sp>
      <p:sp>
        <p:nvSpPr>
          <p:cNvPr id="697" name="Google Shape;697;p32"/>
          <p:cNvSpPr txBox="1"/>
          <p:nvPr/>
        </p:nvSpPr>
        <p:spPr>
          <a:xfrm>
            <a:off x="1028700" y="2748482"/>
            <a:ext cx="7305600" cy="950838"/>
          </a:xfrm>
          <a:prstGeom prst="rect">
            <a:avLst/>
          </a:prstGeom>
          <a:noFill/>
          <a:ln>
            <a:noFill/>
          </a:ln>
        </p:spPr>
        <p:txBody>
          <a:bodyPr spcFirstLastPara="1" wrap="square" lIns="0" tIns="0" rIns="0" bIns="0" anchor="t" anchorCtr="0">
            <a:spAutoFit/>
          </a:bodyPr>
          <a:lstStyle/>
          <a:p>
            <a:pPr marL="0" marR="0" lvl="0" indent="0" algn="l" rtl="0">
              <a:lnSpc>
                <a:spcPct val="139010"/>
              </a:lnSpc>
              <a:spcBef>
                <a:spcPts val="0"/>
              </a:spcBef>
              <a:spcAft>
                <a:spcPts val="0"/>
              </a:spcAft>
              <a:buClr>
                <a:srgbClr val="000000"/>
              </a:buClr>
              <a:buSzPts val="4445"/>
              <a:buFont typeface="Arial"/>
              <a:buNone/>
            </a:pPr>
            <a:r>
              <a:rPr lang="en-US" sz="4445" b="1" i="0" u="none" strike="noStrike" cap="none" dirty="0">
                <a:solidFill>
                  <a:srgbClr val="A6192E"/>
                </a:solidFill>
                <a:latin typeface="Helvetica Neue"/>
                <a:ea typeface="Helvetica Neue"/>
                <a:cs typeface="Helvetica Neue"/>
                <a:sym typeface="Helvetica Neue"/>
              </a:rPr>
              <a:t>Early glycemic management:</a:t>
            </a:r>
            <a:endParaRPr sz="1400" b="1" i="0" u="none" strike="noStrike" cap="none" dirty="0">
              <a:solidFill>
                <a:srgbClr val="000000"/>
              </a:solidFill>
              <a:latin typeface="Helvetica Neue"/>
              <a:ea typeface="Helvetica Neue"/>
              <a:cs typeface="Helvetica Neue"/>
              <a:sym typeface="Helvetica Neue"/>
            </a:endParaRPr>
          </a:p>
        </p:txBody>
      </p:sp>
      <p:sp>
        <p:nvSpPr>
          <p:cNvPr id="698" name="Google Shape;698;p32"/>
          <p:cNvSpPr txBox="1"/>
          <p:nvPr/>
        </p:nvSpPr>
        <p:spPr>
          <a:xfrm>
            <a:off x="1443322" y="7430827"/>
            <a:ext cx="7513500" cy="1395900"/>
          </a:xfrm>
          <a:prstGeom prst="rect">
            <a:avLst/>
          </a:prstGeom>
          <a:noFill/>
          <a:ln>
            <a:noFill/>
          </a:ln>
        </p:spPr>
        <p:txBody>
          <a:bodyPr spcFirstLastPara="1" wrap="square" lIns="0" tIns="0" rIns="0" bIns="0" anchor="t" anchorCtr="0">
            <a:spAutoFit/>
          </a:bodyPr>
          <a:lstStyle/>
          <a:p>
            <a:pPr marL="0" marR="0" lvl="0" indent="0" algn="l" rtl="0">
              <a:lnSpc>
                <a:spcPct val="139015"/>
              </a:lnSpc>
              <a:spcBef>
                <a:spcPts val="0"/>
              </a:spcBef>
              <a:spcAft>
                <a:spcPts val="0"/>
              </a:spcAft>
              <a:buClr>
                <a:srgbClr val="000000"/>
              </a:buClr>
              <a:buSzPts val="2599"/>
              <a:buFont typeface="Arial"/>
              <a:buNone/>
            </a:pPr>
            <a:r>
              <a:rPr lang="en-US" sz="2399" b="1" i="0" u="none" strike="noStrike" cap="none" dirty="0">
                <a:solidFill>
                  <a:srgbClr val="FFFFFF"/>
                </a:solidFill>
                <a:latin typeface="Helvetica Neue"/>
                <a:ea typeface="Helvetica Neue"/>
                <a:cs typeface="Helvetica Neue"/>
                <a:sym typeface="Helvetica Neue"/>
              </a:rPr>
              <a:t>Addressing contributors to therapeutic inertia at the patient, practice, and system level will change the course of your patients’ health outcomes.</a:t>
            </a:r>
            <a:endParaRPr sz="1200" b="1"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11c85435c22_0_44"/>
          <p:cNvSpPr/>
          <p:nvPr/>
        </p:nvSpPr>
        <p:spPr>
          <a:xfrm>
            <a:off x="0" y="0"/>
            <a:ext cx="84597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8" name="Google Shape;708;g11c85435c22_0_44"/>
          <p:cNvSpPr/>
          <p:nvPr/>
        </p:nvSpPr>
        <p:spPr>
          <a:xfrm>
            <a:off x="1194825" y="2427375"/>
            <a:ext cx="1700700" cy="167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p:txBody>
      </p:sp>
      <p:sp>
        <p:nvSpPr>
          <p:cNvPr id="709" name="Google Shape;709;g11c85435c22_0_44"/>
          <p:cNvSpPr txBox="1"/>
          <p:nvPr/>
        </p:nvSpPr>
        <p:spPr>
          <a:xfrm>
            <a:off x="1194825" y="3307950"/>
            <a:ext cx="5888700" cy="293618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C00000"/>
              </a:buClr>
              <a:buSzPts val="4000"/>
              <a:buFont typeface="Arial"/>
              <a:buNone/>
            </a:pPr>
            <a:r>
              <a:rPr lang="en-US" sz="5300" b="1" dirty="0">
                <a:solidFill>
                  <a:srgbClr val="FFFFFF"/>
                </a:solidFill>
                <a:latin typeface="Helvetica Neue"/>
                <a:ea typeface="Helvetica Neue"/>
                <a:cs typeface="Helvetica Neue"/>
                <a:sym typeface="Helvetica Neue"/>
              </a:rPr>
              <a:t>What’s next to overcome therapeutic inertia in our organization?</a:t>
            </a:r>
            <a:endParaRPr sz="5700" b="1" dirty="0">
              <a:solidFill>
                <a:srgbClr val="FFFFFF"/>
              </a:solidFill>
              <a:latin typeface="Helvetica Neue"/>
              <a:ea typeface="Helvetica Neue"/>
              <a:cs typeface="Helvetica Neue"/>
              <a:sym typeface="Helvetica Neue"/>
            </a:endParaRPr>
          </a:p>
        </p:txBody>
      </p:sp>
      <p:pic>
        <p:nvPicPr>
          <p:cNvPr id="710" name="Google Shape;710;g11c85435c22_0_44"/>
          <p:cNvPicPr preferRelativeResize="0"/>
          <p:nvPr/>
        </p:nvPicPr>
        <p:blipFill rotWithShape="1">
          <a:blip r:embed="rId3">
            <a:alphaModFix/>
          </a:blip>
          <a:srcRect b="6261"/>
          <a:stretch/>
        </p:blipFill>
        <p:spPr>
          <a:xfrm>
            <a:off x="14037117" y="8878413"/>
            <a:ext cx="3550253" cy="774349"/>
          </a:xfrm>
          <a:prstGeom prst="rect">
            <a:avLst/>
          </a:prstGeom>
          <a:noFill/>
          <a:ln>
            <a:noFill/>
          </a:ln>
        </p:spPr>
      </p:pic>
      <p:grpSp>
        <p:nvGrpSpPr>
          <p:cNvPr id="711" name="Google Shape;711;g11c85435c22_0_44"/>
          <p:cNvGrpSpPr/>
          <p:nvPr/>
        </p:nvGrpSpPr>
        <p:grpSpPr>
          <a:xfrm>
            <a:off x="9314612" y="1328336"/>
            <a:ext cx="7904392" cy="7630316"/>
            <a:chOff x="1762057" y="810"/>
            <a:chExt cx="4551124" cy="4393319"/>
          </a:xfrm>
        </p:grpSpPr>
        <p:sp>
          <p:nvSpPr>
            <p:cNvPr id="712" name="Google Shape;712;g11c85435c22_0_44"/>
            <p:cNvSpPr/>
            <p:nvPr/>
          </p:nvSpPr>
          <p:spPr>
            <a:xfrm>
              <a:off x="3374169" y="810"/>
              <a:ext cx="1326900" cy="1326900"/>
            </a:xfrm>
            <a:prstGeom prst="ellipse">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13" name="Google Shape;713;g11c85435c22_0_44"/>
            <p:cNvSpPr txBox="1"/>
            <p:nvPr/>
          </p:nvSpPr>
          <p:spPr>
            <a:xfrm>
              <a:off x="3568474" y="195115"/>
              <a:ext cx="938100" cy="938100"/>
            </a:xfrm>
            <a:prstGeom prst="rect">
              <a:avLst/>
            </a:prstGeom>
            <a:noFill/>
            <a:ln>
              <a:noFill/>
            </a:ln>
          </p:spPr>
          <p:txBody>
            <a:bodyPr spcFirstLastPara="1" wrap="square" lIns="30450" tIns="30450" rIns="30450" bIns="30450"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1"/>
                  </a:solidFill>
                  <a:latin typeface="Arial"/>
                  <a:ea typeface="Arial"/>
                  <a:cs typeface="Arial"/>
                  <a:sym typeface="Arial"/>
                </a:rPr>
                <a:t>WHO?</a:t>
              </a:r>
              <a:endParaRPr sz="2400" b="0" i="0" u="none" strike="noStrike" cap="none" dirty="0">
                <a:solidFill>
                  <a:schemeClr val="lt1"/>
                </a:solidFill>
                <a:latin typeface="Arial"/>
                <a:ea typeface="Arial"/>
                <a:cs typeface="Arial"/>
                <a:sym typeface="Arial"/>
              </a:endParaRPr>
            </a:p>
          </p:txBody>
        </p:sp>
        <p:sp>
          <p:nvSpPr>
            <p:cNvPr id="714" name="Google Shape;714;g11c85435c22_0_44"/>
            <p:cNvSpPr/>
            <p:nvPr/>
          </p:nvSpPr>
          <p:spPr>
            <a:xfrm rot="2158420">
              <a:off x="4659187" y="1020049"/>
              <a:ext cx="352903" cy="447834"/>
            </a:xfrm>
            <a:prstGeom prst="rightArrow">
              <a:avLst>
                <a:gd name="adj1" fmla="val 60000"/>
                <a:gd name="adj2" fmla="val 50000"/>
              </a:avLst>
            </a:prstGeom>
            <a:solidFill>
              <a:srgbClr val="D1A8AB"/>
            </a:solidFill>
            <a:ln>
              <a:noFill/>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15" name="Google Shape;715;g11c85435c22_0_44"/>
            <p:cNvSpPr txBox="1"/>
            <p:nvPr/>
          </p:nvSpPr>
          <p:spPr>
            <a:xfrm rot="2160414">
              <a:off x="4669253" y="1078564"/>
              <a:ext cx="246988" cy="2687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50" b="0" i="0" u="none" strike="noStrike" cap="none" dirty="0">
                <a:solidFill>
                  <a:schemeClr val="lt1"/>
                </a:solidFill>
                <a:latin typeface="Arial"/>
                <a:ea typeface="Arial"/>
                <a:cs typeface="Arial"/>
                <a:sym typeface="Arial"/>
              </a:endParaRPr>
            </a:p>
          </p:txBody>
        </p:sp>
        <p:sp>
          <p:nvSpPr>
            <p:cNvPr id="716" name="Google Shape;716;g11c85435c22_0_44"/>
            <p:cNvSpPr/>
            <p:nvPr/>
          </p:nvSpPr>
          <p:spPr>
            <a:xfrm>
              <a:off x="4986281" y="1172078"/>
              <a:ext cx="1326900" cy="1326900"/>
            </a:xfrm>
            <a:prstGeom prst="ellipse">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17" name="Google Shape;717;g11c85435c22_0_44"/>
            <p:cNvSpPr txBox="1"/>
            <p:nvPr/>
          </p:nvSpPr>
          <p:spPr>
            <a:xfrm>
              <a:off x="5180586" y="1366383"/>
              <a:ext cx="938100" cy="938100"/>
            </a:xfrm>
            <a:prstGeom prst="rect">
              <a:avLst/>
            </a:prstGeom>
            <a:noFill/>
            <a:ln>
              <a:noFill/>
            </a:ln>
          </p:spPr>
          <p:txBody>
            <a:bodyPr spcFirstLastPara="1" wrap="square" lIns="30450" tIns="30450" rIns="30450" bIns="30450"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1"/>
                  </a:solidFill>
                  <a:latin typeface="Arial"/>
                  <a:ea typeface="Arial"/>
                  <a:cs typeface="Arial"/>
                  <a:sym typeface="Arial"/>
                </a:rPr>
                <a:t>WHAT?</a:t>
              </a:r>
              <a:endParaRPr sz="2400" b="0" i="0" u="none" strike="noStrike" cap="none" dirty="0">
                <a:solidFill>
                  <a:schemeClr val="lt1"/>
                </a:solidFill>
                <a:latin typeface="Arial"/>
                <a:ea typeface="Arial"/>
                <a:cs typeface="Arial"/>
                <a:sym typeface="Arial"/>
              </a:endParaRPr>
            </a:p>
          </p:txBody>
        </p:sp>
        <p:sp>
          <p:nvSpPr>
            <p:cNvPr id="718" name="Google Shape;718;g11c85435c22_0_44"/>
            <p:cNvSpPr/>
            <p:nvPr/>
          </p:nvSpPr>
          <p:spPr>
            <a:xfrm rot="6481153">
              <a:off x="5168242" y="2549675"/>
              <a:ext cx="353014" cy="447887"/>
            </a:xfrm>
            <a:prstGeom prst="rightArrow">
              <a:avLst>
                <a:gd name="adj1" fmla="val 60000"/>
                <a:gd name="adj2" fmla="val 50000"/>
              </a:avLst>
            </a:prstGeom>
            <a:solidFill>
              <a:srgbClr val="D1A8AB"/>
            </a:solidFill>
            <a:ln>
              <a:noFill/>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19" name="Google Shape;719;g11c85435c22_0_44"/>
            <p:cNvSpPr txBox="1"/>
            <p:nvPr/>
          </p:nvSpPr>
          <p:spPr>
            <a:xfrm rot="-4321637">
              <a:off x="5237732" y="2588884"/>
              <a:ext cx="246950" cy="2687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50" b="0" i="0" u="none" strike="noStrike" cap="none" dirty="0">
                <a:solidFill>
                  <a:schemeClr val="lt1"/>
                </a:solidFill>
                <a:latin typeface="Arial"/>
                <a:ea typeface="Arial"/>
                <a:cs typeface="Arial"/>
                <a:sym typeface="Arial"/>
              </a:endParaRPr>
            </a:p>
          </p:txBody>
        </p:sp>
        <p:sp>
          <p:nvSpPr>
            <p:cNvPr id="720" name="Google Shape;720;g11c85435c22_0_44"/>
            <p:cNvSpPr/>
            <p:nvPr/>
          </p:nvSpPr>
          <p:spPr>
            <a:xfrm>
              <a:off x="4370509" y="3067229"/>
              <a:ext cx="1326900" cy="1326900"/>
            </a:xfrm>
            <a:prstGeom prst="ellipse">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21" name="Google Shape;721;g11c85435c22_0_44"/>
            <p:cNvSpPr txBox="1"/>
            <p:nvPr/>
          </p:nvSpPr>
          <p:spPr>
            <a:xfrm>
              <a:off x="4564814" y="3261534"/>
              <a:ext cx="938100" cy="938100"/>
            </a:xfrm>
            <a:prstGeom prst="rect">
              <a:avLst/>
            </a:prstGeom>
            <a:noFill/>
            <a:ln>
              <a:noFill/>
            </a:ln>
          </p:spPr>
          <p:txBody>
            <a:bodyPr spcFirstLastPara="1" wrap="square" lIns="30450" tIns="30450" rIns="30450" bIns="30450"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1"/>
                  </a:solidFill>
                  <a:latin typeface="Arial"/>
                  <a:ea typeface="Arial"/>
                  <a:cs typeface="Arial"/>
                  <a:sym typeface="Arial"/>
                </a:rPr>
                <a:t>WHERE?</a:t>
              </a:r>
              <a:endParaRPr sz="2400" b="0" i="0" u="none" strike="noStrike" cap="none" dirty="0">
                <a:solidFill>
                  <a:schemeClr val="lt1"/>
                </a:solidFill>
                <a:latin typeface="Arial"/>
                <a:ea typeface="Arial"/>
                <a:cs typeface="Arial"/>
                <a:sym typeface="Arial"/>
              </a:endParaRPr>
            </a:p>
          </p:txBody>
        </p:sp>
        <p:sp>
          <p:nvSpPr>
            <p:cNvPr id="722" name="Google Shape;722;g11c85435c22_0_44"/>
            <p:cNvSpPr/>
            <p:nvPr/>
          </p:nvSpPr>
          <p:spPr>
            <a:xfrm rot="10800000">
              <a:off x="3871215" y="3506626"/>
              <a:ext cx="352800" cy="447900"/>
            </a:xfrm>
            <a:prstGeom prst="rightArrow">
              <a:avLst>
                <a:gd name="adj1" fmla="val 60000"/>
                <a:gd name="adj2" fmla="val 50000"/>
              </a:avLst>
            </a:prstGeom>
            <a:solidFill>
              <a:srgbClr val="D1A8AB"/>
            </a:solidFill>
            <a:ln>
              <a:noFill/>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23" name="Google Shape;723;g11c85435c22_0_44"/>
            <p:cNvSpPr txBox="1"/>
            <p:nvPr/>
          </p:nvSpPr>
          <p:spPr>
            <a:xfrm>
              <a:off x="3976973" y="3596291"/>
              <a:ext cx="246900" cy="268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50" b="0" i="0" u="none" strike="noStrike" cap="none" dirty="0">
                <a:solidFill>
                  <a:schemeClr val="lt1"/>
                </a:solidFill>
                <a:latin typeface="Arial"/>
                <a:ea typeface="Arial"/>
                <a:cs typeface="Arial"/>
                <a:sym typeface="Arial"/>
              </a:endParaRPr>
            </a:p>
          </p:txBody>
        </p:sp>
        <p:sp>
          <p:nvSpPr>
            <p:cNvPr id="724" name="Google Shape;724;g11c85435c22_0_44"/>
            <p:cNvSpPr/>
            <p:nvPr/>
          </p:nvSpPr>
          <p:spPr>
            <a:xfrm>
              <a:off x="2377829" y="3067229"/>
              <a:ext cx="1326900" cy="1326900"/>
            </a:xfrm>
            <a:prstGeom prst="ellipse">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25" name="Google Shape;725;g11c85435c22_0_44"/>
            <p:cNvSpPr txBox="1"/>
            <p:nvPr/>
          </p:nvSpPr>
          <p:spPr>
            <a:xfrm>
              <a:off x="2572134" y="3261534"/>
              <a:ext cx="938100" cy="938100"/>
            </a:xfrm>
            <a:prstGeom prst="rect">
              <a:avLst/>
            </a:prstGeom>
            <a:noFill/>
            <a:ln>
              <a:noFill/>
            </a:ln>
          </p:spPr>
          <p:txBody>
            <a:bodyPr spcFirstLastPara="1" wrap="square" lIns="30450" tIns="30450" rIns="30450" bIns="30450"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1"/>
                  </a:solidFill>
                  <a:latin typeface="Arial"/>
                  <a:ea typeface="Arial"/>
                  <a:cs typeface="Arial"/>
                  <a:sym typeface="Arial"/>
                </a:rPr>
                <a:t>WHEN?</a:t>
              </a:r>
              <a:endParaRPr sz="2400" b="0" i="0" u="none" strike="noStrike" cap="none" dirty="0">
                <a:solidFill>
                  <a:schemeClr val="lt1"/>
                </a:solidFill>
                <a:latin typeface="Arial"/>
                <a:ea typeface="Arial"/>
                <a:cs typeface="Arial"/>
                <a:sym typeface="Arial"/>
              </a:endParaRPr>
            </a:p>
          </p:txBody>
        </p:sp>
        <p:sp>
          <p:nvSpPr>
            <p:cNvPr id="726" name="Google Shape;726;g11c85435c22_0_44"/>
            <p:cNvSpPr/>
            <p:nvPr/>
          </p:nvSpPr>
          <p:spPr>
            <a:xfrm rot="-6481153">
              <a:off x="2559911" y="2568618"/>
              <a:ext cx="353014" cy="447887"/>
            </a:xfrm>
            <a:prstGeom prst="rightArrow">
              <a:avLst>
                <a:gd name="adj1" fmla="val 60000"/>
                <a:gd name="adj2" fmla="val 50000"/>
              </a:avLst>
            </a:prstGeom>
            <a:solidFill>
              <a:srgbClr val="D1A8AB"/>
            </a:solidFill>
            <a:ln>
              <a:noFill/>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27" name="Google Shape;727;g11c85435c22_0_44"/>
            <p:cNvSpPr txBox="1"/>
            <p:nvPr/>
          </p:nvSpPr>
          <p:spPr>
            <a:xfrm rot="4321637">
              <a:off x="2629205" y="2708526"/>
              <a:ext cx="246950" cy="2687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50" b="0" i="0" u="none" strike="noStrike" cap="none" dirty="0">
                <a:solidFill>
                  <a:schemeClr val="lt1"/>
                </a:solidFill>
                <a:latin typeface="Arial"/>
                <a:ea typeface="Arial"/>
                <a:cs typeface="Arial"/>
                <a:sym typeface="Arial"/>
              </a:endParaRPr>
            </a:p>
          </p:txBody>
        </p:sp>
        <p:sp>
          <p:nvSpPr>
            <p:cNvPr id="728" name="Google Shape;728;g11c85435c22_0_44"/>
            <p:cNvSpPr/>
            <p:nvPr/>
          </p:nvSpPr>
          <p:spPr>
            <a:xfrm>
              <a:off x="1762057" y="1172078"/>
              <a:ext cx="1326900" cy="1326900"/>
            </a:xfrm>
            <a:prstGeom prst="ellipse">
              <a:avLst/>
            </a:prstGeom>
            <a:solidFill>
              <a:srgbClr val="AA152B"/>
            </a:solidFill>
            <a:ln w="25400" cap="flat" cmpd="sng">
              <a:solidFill>
                <a:schemeClr val="lt1"/>
              </a:solidFill>
              <a:prstDash val="solid"/>
              <a:round/>
              <a:headEnd type="none" w="sm" len="sm"/>
              <a:tailEnd type="none" w="sm" len="sm"/>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29" name="Google Shape;729;g11c85435c22_0_44"/>
            <p:cNvSpPr txBox="1"/>
            <p:nvPr/>
          </p:nvSpPr>
          <p:spPr>
            <a:xfrm>
              <a:off x="1956362" y="1366383"/>
              <a:ext cx="938100" cy="938100"/>
            </a:xfrm>
            <a:prstGeom prst="rect">
              <a:avLst/>
            </a:prstGeom>
            <a:noFill/>
            <a:ln>
              <a:noFill/>
            </a:ln>
          </p:spPr>
          <p:txBody>
            <a:bodyPr spcFirstLastPara="1" wrap="square" lIns="30450" tIns="30450" rIns="30450" bIns="30450"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1"/>
                  </a:solidFill>
                  <a:latin typeface="Arial"/>
                  <a:ea typeface="Arial"/>
                  <a:cs typeface="Arial"/>
                  <a:sym typeface="Arial"/>
                </a:rPr>
                <a:t>HOW?</a:t>
              </a:r>
              <a:endParaRPr sz="2400" b="0" i="0" u="none" strike="noStrike" cap="none" dirty="0">
                <a:solidFill>
                  <a:schemeClr val="lt1"/>
                </a:solidFill>
                <a:latin typeface="Arial"/>
                <a:ea typeface="Arial"/>
                <a:cs typeface="Arial"/>
                <a:sym typeface="Arial"/>
              </a:endParaRPr>
            </a:p>
          </p:txBody>
        </p:sp>
        <p:sp>
          <p:nvSpPr>
            <p:cNvPr id="730" name="Google Shape;730;g11c85435c22_0_44"/>
            <p:cNvSpPr/>
            <p:nvPr/>
          </p:nvSpPr>
          <p:spPr>
            <a:xfrm rot="-2158420">
              <a:off x="3046969" y="1031930"/>
              <a:ext cx="352903" cy="447834"/>
            </a:xfrm>
            <a:prstGeom prst="rightArrow">
              <a:avLst>
                <a:gd name="adj1" fmla="val 60000"/>
                <a:gd name="adj2" fmla="val 50000"/>
              </a:avLst>
            </a:prstGeom>
            <a:solidFill>
              <a:srgbClr val="D1A8AB"/>
            </a:solidFill>
            <a:ln>
              <a:noFill/>
            </a:ln>
          </p:spPr>
          <p:txBody>
            <a:bodyPr spcFirstLastPara="1" wrap="square" lIns="137125" tIns="137125" rIns="137125" bIns="137125" anchor="ctr" anchorCtr="0">
              <a:noAutofit/>
            </a:bodyPr>
            <a:lstStyle/>
            <a:p>
              <a:pPr marL="0" marR="0" lvl="0" indent="0" algn="l" rtl="0">
                <a:lnSpc>
                  <a:spcPct val="100000"/>
                </a:lnSpc>
                <a:spcBef>
                  <a:spcPts val="0"/>
                </a:spcBef>
                <a:spcAft>
                  <a:spcPts val="0"/>
                </a:spcAft>
                <a:buNone/>
              </a:pPr>
              <a:endParaRPr sz="2100" b="0" i="0" u="none" strike="noStrike" cap="none" dirty="0">
                <a:solidFill>
                  <a:srgbClr val="000000"/>
                </a:solidFill>
                <a:latin typeface="Arial"/>
                <a:ea typeface="Arial"/>
                <a:cs typeface="Arial"/>
                <a:sym typeface="Arial"/>
              </a:endParaRPr>
            </a:p>
          </p:txBody>
        </p:sp>
        <p:sp>
          <p:nvSpPr>
            <p:cNvPr id="731" name="Google Shape;731;g11c85435c22_0_44"/>
            <p:cNvSpPr txBox="1"/>
            <p:nvPr/>
          </p:nvSpPr>
          <p:spPr>
            <a:xfrm rot="-2160414">
              <a:off x="3057018" y="1152545"/>
              <a:ext cx="246988" cy="2687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5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3"/>
          <p:cNvSpPr/>
          <p:nvPr/>
        </p:nvSpPr>
        <p:spPr>
          <a:xfrm>
            <a:off x="-443075" y="-203124"/>
            <a:ext cx="18865925" cy="11064156"/>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737" name="Google Shape;737;p33"/>
          <p:cNvPicPr preferRelativeResize="0"/>
          <p:nvPr/>
        </p:nvPicPr>
        <p:blipFill rotWithShape="1">
          <a:blip r:embed="rId3">
            <a:alphaModFix/>
          </a:blip>
          <a:srcRect t="1559" b="3131"/>
          <a:stretch/>
        </p:blipFill>
        <p:spPr>
          <a:xfrm>
            <a:off x="6682373" y="1626685"/>
            <a:ext cx="4923254" cy="1091832"/>
          </a:xfrm>
          <a:prstGeom prst="rect">
            <a:avLst/>
          </a:prstGeom>
          <a:noFill/>
          <a:ln>
            <a:noFill/>
          </a:ln>
        </p:spPr>
      </p:pic>
      <p:sp>
        <p:nvSpPr>
          <p:cNvPr id="738" name="Google Shape;738;p33"/>
          <p:cNvSpPr txBox="1"/>
          <p:nvPr/>
        </p:nvSpPr>
        <p:spPr>
          <a:xfrm>
            <a:off x="0" y="4206081"/>
            <a:ext cx="18288000" cy="1836600"/>
          </a:xfrm>
          <a:prstGeom prst="rect">
            <a:avLst/>
          </a:prstGeom>
          <a:noFill/>
          <a:ln>
            <a:noFill/>
          </a:ln>
        </p:spPr>
        <p:txBody>
          <a:bodyPr spcFirstLastPara="1" wrap="square" lIns="0" tIns="0" rIns="0" bIns="0" anchor="t" anchorCtr="0">
            <a:spAutoFit/>
          </a:bodyPr>
          <a:lstStyle/>
          <a:p>
            <a:pPr marL="0" marR="0" lvl="0" indent="0" algn="ctr" rtl="0">
              <a:lnSpc>
                <a:spcPct val="102998"/>
              </a:lnSpc>
              <a:spcBef>
                <a:spcPts val="0"/>
              </a:spcBef>
              <a:spcAft>
                <a:spcPts val="0"/>
              </a:spcAft>
              <a:buClr>
                <a:srgbClr val="000000"/>
              </a:buClr>
              <a:buSzPts val="11838"/>
              <a:buFont typeface="Arial"/>
              <a:buNone/>
            </a:pPr>
            <a:r>
              <a:rPr lang="en-US" sz="11838" b="1" i="0" u="none" strike="noStrike" cap="none" dirty="0">
                <a:solidFill>
                  <a:srgbClr val="FFFFFF"/>
                </a:solidFill>
                <a:latin typeface="Helvetica Neue"/>
                <a:ea typeface="Helvetica Neue"/>
                <a:cs typeface="Helvetica Neue"/>
                <a:sym typeface="Helvetica Neue"/>
              </a:rPr>
              <a:t>Thank you!</a:t>
            </a:r>
            <a:endParaRPr sz="1400" b="0" i="0" u="none" strike="noStrike" cap="none" dirty="0">
              <a:solidFill>
                <a:srgbClr val="000000"/>
              </a:solidFill>
              <a:latin typeface="Arial"/>
              <a:ea typeface="Arial"/>
              <a:cs typeface="Arial"/>
              <a:sym typeface="Arial"/>
            </a:endParaRPr>
          </a:p>
        </p:txBody>
      </p:sp>
      <p:sp>
        <p:nvSpPr>
          <p:cNvPr id="739" name="Google Shape;739;p33"/>
          <p:cNvSpPr txBox="1"/>
          <p:nvPr/>
        </p:nvSpPr>
        <p:spPr>
          <a:xfrm>
            <a:off x="6412198" y="7304807"/>
            <a:ext cx="5463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strike="noStrike" cap="none" dirty="0">
                <a:solidFill>
                  <a:schemeClr val="lt1"/>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therapeuticinertia.diabetes.org</a:t>
            </a:r>
            <a:endParaRPr b="1"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p:nvPr/>
        </p:nvSpPr>
        <p:spPr>
          <a:xfrm>
            <a:off x="0" y="0"/>
            <a:ext cx="68730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4"/>
          <p:cNvSpPr/>
          <p:nvPr/>
        </p:nvSpPr>
        <p:spPr>
          <a:xfrm>
            <a:off x="1028700" y="1899930"/>
            <a:ext cx="1700740" cy="16695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5" name="Google Shape;145;p4"/>
          <p:cNvPicPr preferRelativeResize="0"/>
          <p:nvPr/>
        </p:nvPicPr>
        <p:blipFill rotWithShape="1">
          <a:blip r:embed="rId3">
            <a:alphaModFix/>
          </a:blip>
          <a:srcRect l="2778"/>
          <a:stretch/>
        </p:blipFill>
        <p:spPr>
          <a:xfrm>
            <a:off x="7915054" y="1795155"/>
            <a:ext cx="8620710" cy="6961781"/>
          </a:xfrm>
          <a:prstGeom prst="rect">
            <a:avLst/>
          </a:prstGeom>
          <a:noFill/>
          <a:ln>
            <a:noFill/>
          </a:ln>
        </p:spPr>
      </p:pic>
      <p:sp>
        <p:nvSpPr>
          <p:cNvPr id="146" name="Google Shape;146;p4"/>
          <p:cNvSpPr txBox="1"/>
          <p:nvPr/>
        </p:nvSpPr>
        <p:spPr>
          <a:xfrm>
            <a:off x="1028700" y="2608233"/>
            <a:ext cx="5381945" cy="2027671"/>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264"/>
              <a:buFont typeface="Arial"/>
              <a:buNone/>
            </a:pPr>
            <a:r>
              <a:rPr lang="en-US" sz="4264" b="1" i="0" u="none" strike="noStrike" cap="none" dirty="0">
                <a:solidFill>
                  <a:srgbClr val="FFFFFF"/>
                </a:solidFill>
                <a:latin typeface="Helvetica Neue"/>
                <a:ea typeface="Helvetica Neue"/>
                <a:cs typeface="Helvetica Neue"/>
                <a:sym typeface="Helvetica Neue"/>
              </a:rPr>
              <a:t>Prevalence of Glycemic Control </a:t>
            </a:r>
            <a:endParaRPr sz="1400" b="0" i="0" u="none" strike="noStrike" cap="none" dirty="0">
              <a:solidFill>
                <a:srgbClr val="000000"/>
              </a:solidFill>
              <a:latin typeface="Arial"/>
              <a:ea typeface="Arial"/>
              <a:cs typeface="Arial"/>
              <a:sym typeface="Arial"/>
            </a:endParaRPr>
          </a:p>
          <a:p>
            <a:pPr marL="0" marR="0" lvl="0" indent="0" algn="l" rtl="0">
              <a:lnSpc>
                <a:spcPct val="103001"/>
              </a:lnSpc>
              <a:spcBef>
                <a:spcPts val="0"/>
              </a:spcBef>
              <a:spcAft>
                <a:spcPts val="0"/>
              </a:spcAft>
              <a:buClr>
                <a:srgbClr val="000000"/>
              </a:buClr>
              <a:buSzPts val="4264"/>
              <a:buFont typeface="Arial"/>
              <a:buNone/>
            </a:pPr>
            <a:endParaRPr sz="4264" b="1" i="0" u="none" strike="noStrike" cap="none" dirty="0">
              <a:solidFill>
                <a:srgbClr val="FFFFFF"/>
              </a:solidFill>
              <a:latin typeface="Helvetica Neue"/>
              <a:ea typeface="Helvetica Neue"/>
              <a:cs typeface="Helvetica Neue"/>
              <a:sym typeface="Helvetica Neue"/>
            </a:endParaRPr>
          </a:p>
        </p:txBody>
      </p:sp>
      <p:sp>
        <p:nvSpPr>
          <p:cNvPr id="147" name="Google Shape;147;p4"/>
          <p:cNvSpPr txBox="1"/>
          <p:nvPr/>
        </p:nvSpPr>
        <p:spPr>
          <a:xfrm>
            <a:off x="7915054" y="8916432"/>
            <a:ext cx="7076459" cy="607536"/>
          </a:xfrm>
          <a:prstGeom prst="rect">
            <a:avLst/>
          </a:prstGeom>
          <a:noFill/>
          <a:ln>
            <a:noFill/>
          </a:ln>
        </p:spPr>
        <p:txBody>
          <a:bodyPr spcFirstLastPara="1" wrap="square" lIns="0" tIns="0" rIns="0" bIns="0" anchor="t" anchorCtr="0">
            <a:spAutoFit/>
          </a:bodyPr>
          <a:lstStyle/>
          <a:p>
            <a:pPr marL="0" marR="0" lvl="0" indent="0" algn="l" rtl="0">
              <a:lnSpc>
                <a:spcPct val="139002"/>
              </a:lnSpc>
              <a:spcBef>
                <a:spcPts val="0"/>
              </a:spcBef>
              <a:spcAft>
                <a:spcPts val="0"/>
              </a:spcAft>
              <a:buClr>
                <a:srgbClr val="000000"/>
              </a:buClr>
              <a:buSzPts val="1664"/>
              <a:buFont typeface="Arial"/>
              <a:buNone/>
            </a:pPr>
            <a:r>
              <a:rPr lang="en-US" sz="1664" b="0" i="0" u="none" strike="noStrike" cap="none" dirty="0">
                <a:solidFill>
                  <a:srgbClr val="000000"/>
                </a:solidFill>
                <a:latin typeface="Helvetica Neue"/>
                <a:ea typeface="Helvetica Neue"/>
                <a:cs typeface="Helvetica Neue"/>
                <a:sym typeface="Helvetica Neue"/>
              </a:rPr>
              <a:t>Fang M, et al.Trends in Diabetes Treatment and Control in U.S. Adults, 1999–2018. NEJM 2021;384:2219-2228.</a:t>
            </a:r>
            <a:endParaRPr sz="1400" b="0" i="0" u="none" strike="noStrike" cap="none" dirty="0">
              <a:solidFill>
                <a:srgbClr val="000000"/>
              </a:solidFill>
              <a:latin typeface="Arial"/>
              <a:ea typeface="Arial"/>
              <a:cs typeface="Arial"/>
              <a:sym typeface="Arial"/>
            </a:endParaRPr>
          </a:p>
        </p:txBody>
      </p:sp>
      <p:sp>
        <p:nvSpPr>
          <p:cNvPr id="148" name="Google Shape;148;p4"/>
          <p:cNvSpPr txBox="1"/>
          <p:nvPr/>
        </p:nvSpPr>
        <p:spPr>
          <a:xfrm>
            <a:off x="1028700" y="4208513"/>
            <a:ext cx="4738925" cy="2507738"/>
          </a:xfrm>
          <a:prstGeom prst="rect">
            <a:avLst/>
          </a:prstGeom>
          <a:noFill/>
          <a:ln>
            <a:noFill/>
          </a:ln>
        </p:spPr>
        <p:txBody>
          <a:bodyPr spcFirstLastPara="1" wrap="square" lIns="0" tIns="0" rIns="0" bIns="0" anchor="t" anchorCtr="0">
            <a:spAutoFit/>
          </a:bodyPr>
          <a:lstStyle/>
          <a:p>
            <a:pPr marL="0" marR="0" lvl="0" indent="0" algn="l" rtl="0">
              <a:lnSpc>
                <a:spcPct val="103002"/>
              </a:lnSpc>
              <a:spcBef>
                <a:spcPts val="0"/>
              </a:spcBef>
              <a:spcAft>
                <a:spcPts val="0"/>
              </a:spcAft>
              <a:buClr>
                <a:srgbClr val="000000"/>
              </a:buClr>
              <a:buSzPts val="3164"/>
              <a:buFont typeface="Arial"/>
              <a:buNone/>
            </a:pPr>
            <a:r>
              <a:rPr lang="en-US" sz="3164" b="1" i="0" u="none" strike="noStrike" cap="none" dirty="0">
                <a:solidFill>
                  <a:srgbClr val="FFFFFF"/>
                </a:solidFill>
                <a:latin typeface="Helvetica Neue"/>
                <a:ea typeface="Helvetica Neue"/>
                <a:cs typeface="Helvetica Neue"/>
                <a:sym typeface="Helvetica Neue"/>
              </a:rPr>
              <a:t>Advances in health technology, policy, and newer medications have failed to improve glycemic control.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8" name="Google Shape;158;p5"/>
          <p:cNvSpPr/>
          <p:nvPr/>
        </p:nvSpPr>
        <p:spPr>
          <a:xfrm>
            <a:off x="10699725" y="4257123"/>
            <a:ext cx="6704400" cy="42459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9" name="Google Shape;159;p5"/>
          <p:cNvSpPr txBox="1"/>
          <p:nvPr/>
        </p:nvSpPr>
        <p:spPr>
          <a:xfrm>
            <a:off x="1083075" y="4246450"/>
            <a:ext cx="9429600" cy="4245900"/>
          </a:xfrm>
          <a:prstGeom prst="rect">
            <a:avLst/>
          </a:prstGeom>
          <a:noFill/>
          <a:ln>
            <a:noFill/>
          </a:ln>
        </p:spPr>
        <p:txBody>
          <a:bodyPr spcFirstLastPara="1" wrap="square" lIns="0" tIns="0" rIns="0" bIns="0" anchor="t" anchorCtr="0">
            <a:spAutoFit/>
          </a:bodyPr>
          <a:lstStyle/>
          <a:p>
            <a:pPr marL="704845" marR="0" lvl="1" indent="-352422" algn="l" rtl="0">
              <a:lnSpc>
                <a:spcPct val="149019"/>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Clear definition of appropriate targets</a:t>
            </a:r>
            <a:endParaRPr sz="1400" i="0" u="none" strike="noStrike" cap="none" dirty="0">
              <a:solidFill>
                <a:srgbClr val="000000"/>
              </a:solidFill>
              <a:latin typeface="Helvetica Neue"/>
              <a:ea typeface="Helvetica Neue"/>
              <a:cs typeface="Helvetica Neue"/>
              <a:sym typeface="Helvetica Neue"/>
            </a:endParaRPr>
          </a:p>
          <a:p>
            <a:pPr marL="704845" marR="0" lvl="1" indent="-352422" algn="l" rtl="0">
              <a:lnSpc>
                <a:spcPct val="149019"/>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Benefits of achieving the targets are well established</a:t>
            </a:r>
            <a:endParaRPr sz="1400" i="0" u="none" strike="noStrike" cap="none" dirty="0">
              <a:solidFill>
                <a:srgbClr val="000000"/>
              </a:solidFill>
              <a:latin typeface="Helvetica Neue"/>
              <a:ea typeface="Helvetica Neue"/>
              <a:cs typeface="Helvetica Neue"/>
              <a:sym typeface="Helvetica Neue"/>
            </a:endParaRPr>
          </a:p>
          <a:p>
            <a:pPr marL="704845" marR="0" lvl="1" indent="-352422" algn="l" rtl="0">
              <a:lnSpc>
                <a:spcPct val="149019"/>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Effective therapies are available </a:t>
            </a:r>
            <a:endParaRPr sz="1400" i="0" u="none" strike="noStrike" cap="none" dirty="0">
              <a:solidFill>
                <a:srgbClr val="000000"/>
              </a:solidFill>
              <a:latin typeface="Helvetica Neue"/>
              <a:ea typeface="Helvetica Neue"/>
              <a:cs typeface="Helvetica Neue"/>
              <a:sym typeface="Helvetica Neue"/>
            </a:endParaRPr>
          </a:p>
          <a:p>
            <a:pPr marL="704845" marR="0" lvl="1" indent="-352422" algn="l" rtl="0">
              <a:lnSpc>
                <a:spcPct val="149019"/>
              </a:lnSpc>
              <a:spcBef>
                <a:spcPts val="0"/>
              </a:spcBef>
              <a:spcAft>
                <a:spcPts val="0"/>
              </a:spcAft>
              <a:buClr>
                <a:srgbClr val="000000"/>
              </a:buClr>
              <a:buSzPts val="3264"/>
              <a:buFont typeface="Helvetica Neue"/>
              <a:buChar char="•"/>
            </a:pPr>
            <a:r>
              <a:rPr lang="en-US" sz="3264" i="0" u="none" strike="noStrike" cap="none" dirty="0">
                <a:solidFill>
                  <a:srgbClr val="000000"/>
                </a:solidFill>
                <a:latin typeface="Helvetica Neue"/>
                <a:ea typeface="Helvetica Neue"/>
                <a:cs typeface="Helvetica Neue"/>
                <a:sym typeface="Helvetica Neue"/>
              </a:rPr>
              <a:t>Evidence-based clinical guidelines/algorithms are widely disseminated</a:t>
            </a:r>
            <a:endParaRPr sz="1400" i="0" u="none" strike="noStrike" cap="none" dirty="0">
              <a:solidFill>
                <a:srgbClr val="000000"/>
              </a:solidFill>
              <a:latin typeface="Helvetica Neue"/>
              <a:ea typeface="Helvetica Neue"/>
              <a:cs typeface="Helvetica Neue"/>
              <a:sym typeface="Helvetica Neue"/>
            </a:endParaRPr>
          </a:p>
        </p:txBody>
      </p:sp>
      <p:sp>
        <p:nvSpPr>
          <p:cNvPr id="160" name="Google Shape;160;p5"/>
          <p:cNvSpPr txBox="1"/>
          <p:nvPr/>
        </p:nvSpPr>
        <p:spPr>
          <a:xfrm>
            <a:off x="1028700" y="1670734"/>
            <a:ext cx="16492200" cy="166879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264"/>
              <a:buFont typeface="Arial"/>
              <a:buNone/>
            </a:pPr>
            <a:r>
              <a:rPr lang="en-US" sz="5264" b="1" i="0" u="none" strike="noStrike" cap="none" dirty="0">
                <a:solidFill>
                  <a:srgbClr val="000000"/>
                </a:solidFill>
                <a:latin typeface="Helvetica Neue"/>
                <a:ea typeface="Helvetica Neue"/>
                <a:cs typeface="Helvetica Neue"/>
                <a:sym typeface="Helvetica Neue"/>
              </a:rPr>
              <a:t>Failure to initiate or intensify therapy when health parameters are not met, despite:</a:t>
            </a:r>
            <a:endParaRPr sz="1400" b="1" i="0" u="none" strike="noStrike" cap="none" dirty="0">
              <a:solidFill>
                <a:srgbClr val="000000"/>
              </a:solidFill>
              <a:latin typeface="Helvetica Neue"/>
              <a:ea typeface="Helvetica Neue"/>
              <a:cs typeface="Helvetica Neue"/>
              <a:sym typeface="Helvetica Neue"/>
            </a:endParaRPr>
          </a:p>
        </p:txBody>
      </p:sp>
      <p:sp>
        <p:nvSpPr>
          <p:cNvPr id="161" name="Google Shape;161;p5"/>
          <p:cNvSpPr txBox="1"/>
          <p:nvPr/>
        </p:nvSpPr>
        <p:spPr>
          <a:xfrm>
            <a:off x="1028700" y="9182100"/>
            <a:ext cx="9854385" cy="427809"/>
          </a:xfrm>
          <a:prstGeom prst="rect">
            <a:avLst/>
          </a:prstGeom>
          <a:noFill/>
          <a:ln>
            <a:noFill/>
          </a:ln>
        </p:spPr>
        <p:txBody>
          <a:bodyPr spcFirstLastPara="1" wrap="square" lIns="0" tIns="0" rIns="0" bIns="0" anchor="t" anchorCtr="0">
            <a:spAutoFit/>
          </a:bodyPr>
          <a:lstStyle/>
          <a:p>
            <a:pPr marL="0" marR="0" lvl="0" indent="0" algn="just" rtl="0">
              <a:lnSpc>
                <a:spcPct val="139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Neue"/>
                <a:ea typeface="Helvetica Neue"/>
                <a:cs typeface="Helvetica Neue"/>
                <a:sym typeface="Helvetica Neue"/>
              </a:rPr>
              <a:t>Philips LS, et al. Clinical Inertia. Annals of Intern Med 2001;135:825 </a:t>
            </a:r>
            <a:endParaRPr sz="1400" b="0" i="0" u="none" strike="noStrike" cap="none" dirty="0">
              <a:solidFill>
                <a:srgbClr val="000000"/>
              </a:solidFill>
              <a:latin typeface="Arial"/>
              <a:ea typeface="Arial"/>
              <a:cs typeface="Arial"/>
              <a:sym typeface="Arial"/>
            </a:endParaRPr>
          </a:p>
        </p:txBody>
      </p:sp>
      <p:sp>
        <p:nvSpPr>
          <p:cNvPr id="162" name="Google Shape;162;p5"/>
          <p:cNvSpPr txBox="1"/>
          <p:nvPr/>
        </p:nvSpPr>
        <p:spPr>
          <a:xfrm>
            <a:off x="11106480" y="4966316"/>
            <a:ext cx="6023700" cy="2994731"/>
          </a:xfrm>
          <a:prstGeom prst="rect">
            <a:avLst/>
          </a:prstGeom>
          <a:noFill/>
          <a:ln>
            <a:noFill/>
          </a:ln>
        </p:spPr>
        <p:txBody>
          <a:bodyPr spcFirstLastPara="1" wrap="square" lIns="0" tIns="0" rIns="0" bIns="0" anchor="t" anchorCtr="0">
            <a:spAutoFit/>
          </a:bodyPr>
          <a:lstStyle/>
          <a:p>
            <a:pPr marL="0" marR="0" lvl="0" indent="0" algn="l" rtl="0">
              <a:lnSpc>
                <a:spcPct val="139016"/>
              </a:lnSpc>
              <a:spcBef>
                <a:spcPts val="0"/>
              </a:spcBef>
              <a:spcAft>
                <a:spcPts val="0"/>
              </a:spcAft>
              <a:buClr>
                <a:srgbClr val="000000"/>
              </a:buClr>
              <a:buSzPts val="2800"/>
              <a:buFont typeface="Arial"/>
              <a:buNone/>
            </a:pPr>
            <a:r>
              <a:rPr lang="en-US" sz="2800" b="1" i="0" u="none" strike="noStrike" cap="none" dirty="0">
                <a:solidFill>
                  <a:srgbClr val="FFFFFF"/>
                </a:solidFill>
                <a:latin typeface="Helvetica Neue"/>
                <a:ea typeface="Helvetica Neue"/>
                <a:cs typeface="Helvetica Neue"/>
                <a:sym typeface="Helvetica Neue"/>
              </a:rPr>
              <a:t>Therapeutic Inertia </a:t>
            </a:r>
            <a:endParaRPr b="1" dirty="0"/>
          </a:p>
          <a:p>
            <a:pPr marL="457200" marR="0" lvl="0" indent="-406400" algn="l" rtl="0">
              <a:lnSpc>
                <a:spcPct val="139016"/>
              </a:lnSpc>
              <a:spcBef>
                <a:spcPts val="0"/>
              </a:spcBef>
              <a:spcAft>
                <a:spcPts val="0"/>
              </a:spcAft>
              <a:buClr>
                <a:srgbClr val="FFFFFF"/>
              </a:buClr>
              <a:buSzPts val="2800"/>
              <a:buFont typeface="Helvetica Neue"/>
              <a:buChar char="●"/>
            </a:pPr>
            <a:r>
              <a:rPr lang="en-US" sz="2800" b="0" i="0" u="none" strike="noStrike" cap="none" dirty="0">
                <a:solidFill>
                  <a:srgbClr val="FFFFFF"/>
                </a:solidFill>
                <a:latin typeface="Helvetica Neue"/>
                <a:ea typeface="Helvetica Neue"/>
                <a:cs typeface="Helvetica Neue"/>
                <a:sym typeface="Helvetica Neue"/>
              </a:rPr>
              <a:t>A major contributor to failure to meet glycemic goals</a:t>
            </a:r>
            <a:endParaRPr sz="2800" b="0" i="0" u="none" strike="noStrike" cap="none" dirty="0">
              <a:solidFill>
                <a:srgbClr val="000000"/>
              </a:solidFill>
              <a:latin typeface="Arial"/>
              <a:ea typeface="Arial"/>
              <a:cs typeface="Arial"/>
              <a:sym typeface="Arial"/>
            </a:endParaRPr>
          </a:p>
          <a:p>
            <a:pPr marL="457200" marR="0" lvl="0" indent="-406400" algn="l" rtl="0">
              <a:lnSpc>
                <a:spcPct val="139016"/>
              </a:lnSpc>
              <a:spcBef>
                <a:spcPts val="0"/>
              </a:spcBef>
              <a:spcAft>
                <a:spcPts val="0"/>
              </a:spcAft>
              <a:buClr>
                <a:srgbClr val="FFFFFF"/>
              </a:buClr>
              <a:buSzPts val="2800"/>
              <a:buFont typeface="Helvetica Neue"/>
              <a:buChar char="●"/>
            </a:pPr>
            <a:r>
              <a:rPr lang="en-US" sz="2800" b="0" i="0" u="none" strike="noStrike" cap="none" dirty="0">
                <a:solidFill>
                  <a:srgbClr val="FFFFFF"/>
                </a:solidFill>
                <a:latin typeface="Helvetica Neue"/>
                <a:ea typeface="Helvetica Neue"/>
                <a:cs typeface="Helvetica Neue"/>
                <a:sym typeface="Helvetica Neue"/>
              </a:rPr>
              <a:t>Present at all stages of treatment intensification</a:t>
            </a:r>
            <a:endParaRPr sz="2800" b="0" i="0" u="none" strike="noStrike" cap="none" dirty="0">
              <a:solidFill>
                <a:srgbClr val="000000"/>
              </a:solidFill>
              <a:latin typeface="Arial"/>
              <a:ea typeface="Arial"/>
              <a:cs typeface="Arial"/>
              <a:sym typeface="Arial"/>
            </a:endParaRPr>
          </a:p>
        </p:txBody>
      </p:sp>
      <p:pic>
        <p:nvPicPr>
          <p:cNvPr id="163" name="Google Shape;163;p5"/>
          <p:cNvPicPr preferRelativeResize="0"/>
          <p:nvPr/>
        </p:nvPicPr>
        <p:blipFill rotWithShape="1">
          <a:blip r:embed="rId3">
            <a:alphaModFix/>
          </a:blip>
          <a:srcRect b="6262"/>
          <a:stretch/>
        </p:blipFill>
        <p:spPr>
          <a:xfrm>
            <a:off x="14037117" y="8878413"/>
            <a:ext cx="3550254" cy="774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7"/>
          <p:cNvPicPr preferRelativeResize="0"/>
          <p:nvPr/>
        </p:nvPicPr>
        <p:blipFill rotWithShape="1">
          <a:blip r:embed="rId3">
            <a:alphaModFix/>
          </a:blip>
          <a:srcRect l="239" t="17618" r="11397" b="16113"/>
          <a:stretch/>
        </p:blipFill>
        <p:spPr>
          <a:xfrm>
            <a:off x="1388229" y="3130440"/>
            <a:ext cx="15146212" cy="6389369"/>
          </a:xfrm>
          <a:prstGeom prst="rect">
            <a:avLst/>
          </a:prstGeom>
          <a:noFill/>
          <a:ln>
            <a:noFill/>
          </a:ln>
        </p:spPr>
      </p:pic>
      <p:sp>
        <p:nvSpPr>
          <p:cNvPr id="173" name="Google Shape;173;p7"/>
          <p:cNvSpPr/>
          <p:nvPr/>
        </p:nvSpPr>
        <p:spPr>
          <a:xfrm>
            <a:off x="150" y="0"/>
            <a:ext cx="18288000" cy="32259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4" name="Google Shape;174;p7"/>
          <p:cNvSpPr/>
          <p:nvPr/>
        </p:nvSpPr>
        <p:spPr>
          <a:xfrm>
            <a:off x="1028700" y="1028700"/>
            <a:ext cx="1700740" cy="16695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5" name="Google Shape;175;p7"/>
          <p:cNvSpPr txBox="1"/>
          <p:nvPr/>
        </p:nvSpPr>
        <p:spPr>
          <a:xfrm>
            <a:off x="1028700" y="1556025"/>
            <a:ext cx="16612500" cy="1351780"/>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264"/>
              <a:buFont typeface="Arial"/>
              <a:buNone/>
            </a:pPr>
            <a:r>
              <a:rPr lang="en-US" sz="4264" b="1" i="0" u="none" strike="noStrike" cap="none" dirty="0">
                <a:solidFill>
                  <a:srgbClr val="FFFFFF"/>
                </a:solidFill>
                <a:latin typeface="Helvetica Neue"/>
                <a:ea typeface="Helvetica Neue"/>
                <a:cs typeface="Helvetica Neue"/>
                <a:sym typeface="Helvetica Neue"/>
              </a:rPr>
              <a:t>“Wait and See” and “Treat to Fail” Delays Therapy Intensification for People Not Meeting Glycemic Targets</a:t>
            </a:r>
            <a:endParaRPr sz="1400" b="0" i="0" u="none" strike="noStrike" cap="none" dirty="0">
              <a:solidFill>
                <a:srgbClr val="000000"/>
              </a:solidFill>
              <a:latin typeface="Arial"/>
              <a:ea typeface="Arial"/>
              <a:cs typeface="Arial"/>
              <a:sym typeface="Arial"/>
            </a:endParaRPr>
          </a:p>
        </p:txBody>
      </p:sp>
      <p:pic>
        <p:nvPicPr>
          <p:cNvPr id="176" name="Google Shape;176;p7"/>
          <p:cNvPicPr preferRelativeResize="0"/>
          <p:nvPr/>
        </p:nvPicPr>
        <p:blipFill rotWithShape="1">
          <a:blip r:embed="rId3">
            <a:alphaModFix/>
          </a:blip>
          <a:srcRect l="240" t="85976" r="51660"/>
          <a:stretch/>
        </p:blipFill>
        <p:spPr>
          <a:xfrm>
            <a:off x="899446" y="8582230"/>
            <a:ext cx="8244554" cy="13521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8"/>
          <p:cNvPicPr preferRelativeResize="0"/>
          <p:nvPr/>
        </p:nvPicPr>
        <p:blipFill rotWithShape="1">
          <a:blip r:embed="rId3">
            <a:alphaModFix/>
          </a:blip>
          <a:srcRect t="7547" b="7546"/>
          <a:stretch/>
        </p:blipFill>
        <p:spPr>
          <a:xfrm>
            <a:off x="0" y="0"/>
            <a:ext cx="18288000" cy="10287000"/>
          </a:xfrm>
          <a:prstGeom prst="rect">
            <a:avLst/>
          </a:prstGeom>
          <a:noFill/>
          <a:ln>
            <a:noFill/>
          </a:ln>
        </p:spPr>
      </p:pic>
      <p:sp>
        <p:nvSpPr>
          <p:cNvPr id="186" name="Google Shape;186;p8"/>
          <p:cNvSpPr/>
          <p:nvPr/>
        </p:nvSpPr>
        <p:spPr>
          <a:xfrm>
            <a:off x="0" y="0"/>
            <a:ext cx="183753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7" name="Google Shape;187;p8"/>
          <p:cNvSpPr/>
          <p:nvPr/>
        </p:nvSpPr>
        <p:spPr>
          <a:xfrm>
            <a:off x="1522104" y="2566036"/>
            <a:ext cx="1700740" cy="16695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8" name="Google Shape;188;p8"/>
          <p:cNvSpPr/>
          <p:nvPr/>
        </p:nvSpPr>
        <p:spPr>
          <a:xfrm>
            <a:off x="11912304" y="3518344"/>
            <a:ext cx="7732783" cy="7767440"/>
          </a:xfrm>
          <a:custGeom>
            <a:avLst/>
            <a:gdLst/>
            <a:ahLst/>
            <a:cxnLst/>
            <a:rect l="l" t="t" r="r" b="b"/>
            <a:pathLst>
              <a:path w="836387" h="840136" extrusionOk="0">
                <a:moveTo>
                  <a:pt x="418193" y="0"/>
                </a:moveTo>
                <a:cubicBezTo>
                  <a:pt x="649457" y="1034"/>
                  <a:pt x="836386" y="188802"/>
                  <a:pt x="836386" y="420068"/>
                </a:cubicBezTo>
                <a:cubicBezTo>
                  <a:pt x="836386" y="651334"/>
                  <a:pt x="649457" y="839101"/>
                  <a:pt x="418193" y="840136"/>
                </a:cubicBezTo>
                <a:cubicBezTo>
                  <a:pt x="186929" y="839101"/>
                  <a:pt x="0" y="651334"/>
                  <a:pt x="0" y="420068"/>
                </a:cubicBezTo>
                <a:cubicBezTo>
                  <a:pt x="0" y="188802"/>
                  <a:pt x="186929" y="1034"/>
                  <a:pt x="4181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89" name="Google Shape;189;p8"/>
          <p:cNvPicPr preferRelativeResize="0"/>
          <p:nvPr/>
        </p:nvPicPr>
        <p:blipFill rotWithShape="1">
          <a:blip r:embed="rId4">
            <a:alphaModFix/>
          </a:blip>
          <a:srcRect/>
          <a:stretch/>
        </p:blipFill>
        <p:spPr>
          <a:xfrm>
            <a:off x="12239682" y="3844649"/>
            <a:ext cx="6881763" cy="6881763"/>
          </a:xfrm>
          <a:prstGeom prst="rect">
            <a:avLst/>
          </a:prstGeom>
          <a:noFill/>
          <a:ln>
            <a:noFill/>
          </a:ln>
        </p:spPr>
      </p:pic>
      <p:sp>
        <p:nvSpPr>
          <p:cNvPr id="190" name="Google Shape;190;p8"/>
          <p:cNvSpPr txBox="1"/>
          <p:nvPr/>
        </p:nvSpPr>
        <p:spPr>
          <a:xfrm>
            <a:off x="1522104" y="3074314"/>
            <a:ext cx="9857239" cy="4195208"/>
          </a:xfrm>
          <a:prstGeom prst="rect">
            <a:avLst/>
          </a:prstGeom>
          <a:noFill/>
          <a:ln>
            <a:noFill/>
          </a:ln>
        </p:spPr>
        <p:txBody>
          <a:bodyPr spcFirstLastPara="1" wrap="square" lIns="0" tIns="0" rIns="0" bIns="0" anchor="t" anchorCtr="0">
            <a:spAutoFit/>
          </a:bodyPr>
          <a:lstStyle/>
          <a:p>
            <a:pPr marL="0" marR="0" lvl="0" indent="0" algn="l" rtl="0">
              <a:lnSpc>
                <a:spcPct val="103002"/>
              </a:lnSpc>
              <a:spcBef>
                <a:spcPts val="0"/>
              </a:spcBef>
              <a:spcAft>
                <a:spcPts val="0"/>
              </a:spcAft>
              <a:buClr>
                <a:srgbClr val="000000"/>
              </a:buClr>
              <a:buSzPts val="7694"/>
              <a:buFont typeface="Arial"/>
              <a:buNone/>
            </a:pPr>
            <a:r>
              <a:rPr lang="en-US" sz="7694" b="1" i="0" u="none" strike="noStrike" cap="none" dirty="0">
                <a:solidFill>
                  <a:srgbClr val="FFFFFF"/>
                </a:solidFill>
                <a:latin typeface="Helvetica Neue"/>
                <a:ea typeface="Helvetica Neue"/>
                <a:cs typeface="Helvetica Neue"/>
                <a:sym typeface="Helvetica Neue"/>
              </a:rPr>
              <a:t>When Managing Type 2 Diabetes, </a:t>
            </a:r>
            <a:r>
              <a:rPr lang="en-US" sz="7694" b="1" i="0" u="none" strike="noStrike" cap="none" dirty="0">
                <a:solidFill>
                  <a:srgbClr val="000000"/>
                </a:solidFill>
                <a:latin typeface="Helvetica Neue"/>
                <a:ea typeface="Helvetica Neue"/>
                <a:cs typeface="Helvetica Neue"/>
                <a:sym typeface="Helvetica Neue"/>
              </a:rPr>
              <a:t>Timing is Important</a:t>
            </a:r>
            <a:endParaRPr sz="1400" b="0" i="0" u="none" strike="noStrike" cap="none" dirty="0">
              <a:solidFill>
                <a:srgbClr val="000000"/>
              </a:solidFill>
              <a:latin typeface="Arial"/>
              <a:ea typeface="Arial"/>
              <a:cs typeface="Arial"/>
              <a:sym typeface="Arial"/>
            </a:endParaRPr>
          </a:p>
          <a:p>
            <a:pPr marL="0" marR="0" lvl="0" indent="0" algn="l" rtl="0">
              <a:lnSpc>
                <a:spcPct val="103002"/>
              </a:lnSpc>
              <a:spcBef>
                <a:spcPts val="0"/>
              </a:spcBef>
              <a:spcAft>
                <a:spcPts val="0"/>
              </a:spcAft>
              <a:buClr>
                <a:srgbClr val="000000"/>
              </a:buClr>
              <a:buSzPts val="7694"/>
              <a:buFont typeface="Arial"/>
              <a:buNone/>
            </a:pPr>
            <a:endParaRPr sz="7694" b="1"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p:nvPr/>
        </p:nvSpPr>
        <p:spPr>
          <a:xfrm>
            <a:off x="0" y="0"/>
            <a:ext cx="6873000" cy="10287000"/>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0" name="Google Shape;200;p9"/>
          <p:cNvSpPr/>
          <p:nvPr/>
        </p:nvSpPr>
        <p:spPr>
          <a:xfrm>
            <a:off x="1028700" y="1899930"/>
            <a:ext cx="1700740" cy="16695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01" name="Google Shape;201;p9"/>
          <p:cNvPicPr preferRelativeResize="0"/>
          <p:nvPr/>
        </p:nvPicPr>
        <p:blipFill rotWithShape="1">
          <a:blip r:embed="rId3">
            <a:alphaModFix/>
          </a:blip>
          <a:srcRect l="21232" t="21605" r="16069" b="14063"/>
          <a:stretch/>
        </p:blipFill>
        <p:spPr>
          <a:xfrm>
            <a:off x="8372984" y="2188850"/>
            <a:ext cx="9462165" cy="5461268"/>
          </a:xfrm>
          <a:prstGeom prst="rect">
            <a:avLst/>
          </a:prstGeom>
          <a:noFill/>
          <a:ln>
            <a:noFill/>
          </a:ln>
        </p:spPr>
      </p:pic>
      <p:sp>
        <p:nvSpPr>
          <p:cNvPr id="202" name="Google Shape;202;p9"/>
          <p:cNvSpPr txBox="1"/>
          <p:nvPr/>
        </p:nvSpPr>
        <p:spPr>
          <a:xfrm>
            <a:off x="1028700" y="2608233"/>
            <a:ext cx="5381945" cy="2703561"/>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4264"/>
              <a:buFont typeface="Arial"/>
              <a:buNone/>
            </a:pPr>
            <a:r>
              <a:rPr lang="en-US" sz="4264" b="1" i="0" u="none" strike="noStrike" cap="none" dirty="0">
                <a:solidFill>
                  <a:srgbClr val="FFFFFF"/>
                </a:solidFill>
                <a:latin typeface="Helvetica Neue"/>
                <a:ea typeface="Helvetica Neue"/>
                <a:cs typeface="Helvetica Neue"/>
                <a:sym typeface="Helvetica Neue"/>
              </a:rPr>
              <a:t>Achieving Early Glycemic Control Leads to Better Outcomes</a:t>
            </a:r>
            <a:endParaRPr sz="1400" b="0" i="0" u="none" strike="noStrike" cap="none" dirty="0">
              <a:solidFill>
                <a:srgbClr val="000000"/>
              </a:solidFill>
              <a:latin typeface="Arial"/>
              <a:ea typeface="Arial"/>
              <a:cs typeface="Arial"/>
              <a:sym typeface="Arial"/>
            </a:endParaRPr>
          </a:p>
        </p:txBody>
      </p:sp>
      <p:sp>
        <p:nvSpPr>
          <p:cNvPr id="203" name="Google Shape;203;p9"/>
          <p:cNvSpPr txBox="1"/>
          <p:nvPr/>
        </p:nvSpPr>
        <p:spPr>
          <a:xfrm>
            <a:off x="912016" y="5753060"/>
            <a:ext cx="4232568" cy="1504643"/>
          </a:xfrm>
          <a:prstGeom prst="rect">
            <a:avLst/>
          </a:prstGeom>
          <a:noFill/>
          <a:ln>
            <a:noFill/>
          </a:ln>
        </p:spPr>
        <p:txBody>
          <a:bodyPr spcFirstLastPara="1" wrap="square" lIns="0" tIns="0" rIns="0" bIns="0" anchor="t" anchorCtr="0">
            <a:spAutoFit/>
          </a:bodyPr>
          <a:lstStyle/>
          <a:p>
            <a:pPr marL="0" marR="0" lvl="0" indent="0" algn="l" rtl="0">
              <a:lnSpc>
                <a:spcPct val="103002"/>
              </a:lnSpc>
              <a:spcBef>
                <a:spcPts val="0"/>
              </a:spcBef>
              <a:spcAft>
                <a:spcPts val="0"/>
              </a:spcAft>
              <a:buClr>
                <a:srgbClr val="000000"/>
              </a:buClr>
              <a:buSzPts val="3164"/>
              <a:buFont typeface="Arial"/>
              <a:buNone/>
            </a:pPr>
            <a:r>
              <a:rPr lang="en-US" sz="3164" b="1" i="0" u="none" strike="noStrike" cap="none" dirty="0">
                <a:solidFill>
                  <a:srgbClr val="FFFFFF"/>
                </a:solidFill>
                <a:latin typeface="Helvetica Neue"/>
                <a:ea typeface="Helvetica Neue"/>
                <a:cs typeface="Helvetica Neue"/>
                <a:sym typeface="Helvetica Neue"/>
              </a:rPr>
              <a:t>Generates a positive legacy effect (metabolic memory)</a:t>
            </a:r>
            <a:endParaRPr sz="1400" b="0" i="0" u="none" strike="noStrike" cap="none" dirty="0">
              <a:solidFill>
                <a:srgbClr val="000000"/>
              </a:solidFill>
              <a:latin typeface="Arial"/>
              <a:ea typeface="Arial"/>
              <a:cs typeface="Arial"/>
              <a:sym typeface="Arial"/>
            </a:endParaRPr>
          </a:p>
        </p:txBody>
      </p:sp>
      <p:pic>
        <p:nvPicPr>
          <p:cNvPr id="205" name="Google Shape;205;p9"/>
          <p:cNvPicPr preferRelativeResize="0"/>
          <p:nvPr/>
        </p:nvPicPr>
        <p:blipFill rotWithShape="1">
          <a:blip r:embed="rId3">
            <a:alphaModFix/>
          </a:blip>
          <a:srcRect l="6061" t="83060" r="77839" b="13678"/>
          <a:stretch/>
        </p:blipFill>
        <p:spPr>
          <a:xfrm>
            <a:off x="7260868" y="8955200"/>
            <a:ext cx="2429671" cy="276847"/>
          </a:xfrm>
          <a:prstGeom prst="rect">
            <a:avLst/>
          </a:prstGeom>
          <a:noFill/>
          <a:ln>
            <a:noFill/>
          </a:ln>
        </p:spPr>
      </p:pic>
      <p:pic>
        <p:nvPicPr>
          <p:cNvPr id="206" name="Google Shape;206;p9"/>
          <p:cNvPicPr preferRelativeResize="0"/>
          <p:nvPr/>
        </p:nvPicPr>
        <p:blipFill rotWithShape="1">
          <a:blip r:embed="rId3">
            <a:alphaModFix/>
          </a:blip>
          <a:srcRect l="13863" t="21605" r="78767" b="37215"/>
          <a:stretch/>
        </p:blipFill>
        <p:spPr>
          <a:xfrm>
            <a:off x="7260868" y="2188850"/>
            <a:ext cx="1112115" cy="3495630"/>
          </a:xfrm>
          <a:prstGeom prst="rect">
            <a:avLst/>
          </a:prstGeom>
          <a:noFill/>
          <a:ln>
            <a:noFill/>
          </a:ln>
        </p:spPr>
      </p:pic>
      <p:sp>
        <p:nvSpPr>
          <p:cNvPr id="2" name="TextBox 1">
            <a:extLst>
              <a:ext uri="{FF2B5EF4-FFF2-40B4-BE49-F238E27FC236}">
                <a16:creationId xmlns:a16="http://schemas.microsoft.com/office/drawing/2014/main" id="{555E8EC7-7625-1D08-2639-E0C7C04BBE96}"/>
              </a:ext>
            </a:extLst>
          </p:cNvPr>
          <p:cNvSpPr txBox="1"/>
          <p:nvPr/>
        </p:nvSpPr>
        <p:spPr>
          <a:xfrm>
            <a:off x="7260868" y="9290304"/>
            <a:ext cx="9326880" cy="773673"/>
          </a:xfrm>
          <a:prstGeom prst="rect">
            <a:avLst/>
          </a:prstGeom>
          <a:noFill/>
        </p:spPr>
        <p:txBody>
          <a:bodyPr wrap="square" rtlCol="0">
            <a:spAutoFit/>
          </a:bodyPr>
          <a:lstStyle/>
          <a:p>
            <a:pPr marL="0" marR="0">
              <a:lnSpc>
                <a:spcPct val="107000"/>
              </a:lnSpc>
              <a:spcBef>
                <a:spcPts val="0"/>
              </a:spcBef>
              <a:spcAft>
                <a:spcPts val="800"/>
              </a:spcAft>
              <a:tabLst>
                <a:tab pos="20256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Diabetes Trials Unit. UKPDS Post Trial Monitoring. UKPDS 80 Slide Set. Available at: http://www.dtu.ox.ac.uk/index.php?maindoc=/ukpds/. Adapted from Holman RR, et al N Eng J Med. 2008; 359:1577-1789; UKPDS 33. Lancet.1998; 352: 837-853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1028700" y="1028700"/>
            <a:ext cx="1700740" cy="166953"/>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16" name="Google Shape;216;p10"/>
          <p:cNvPicPr preferRelativeResize="0"/>
          <p:nvPr/>
        </p:nvPicPr>
        <p:blipFill rotWithShape="1">
          <a:blip r:embed="rId3">
            <a:alphaModFix/>
          </a:blip>
          <a:srcRect/>
          <a:stretch/>
        </p:blipFill>
        <p:spPr>
          <a:xfrm>
            <a:off x="14037117" y="8878413"/>
            <a:ext cx="3550254" cy="774349"/>
          </a:xfrm>
          <a:prstGeom prst="rect">
            <a:avLst/>
          </a:prstGeom>
          <a:noFill/>
          <a:ln>
            <a:noFill/>
          </a:ln>
        </p:spPr>
      </p:pic>
      <p:pic>
        <p:nvPicPr>
          <p:cNvPr id="217" name="Google Shape;217;p10"/>
          <p:cNvPicPr preferRelativeResize="0"/>
          <p:nvPr/>
        </p:nvPicPr>
        <p:blipFill rotWithShape="1">
          <a:blip r:embed="rId4">
            <a:alphaModFix/>
          </a:blip>
          <a:srcRect/>
          <a:stretch/>
        </p:blipFill>
        <p:spPr>
          <a:xfrm>
            <a:off x="13847570" y="5493885"/>
            <a:ext cx="1524562" cy="1335516"/>
          </a:xfrm>
          <a:prstGeom prst="rect">
            <a:avLst/>
          </a:prstGeom>
          <a:noFill/>
          <a:ln>
            <a:noFill/>
          </a:ln>
        </p:spPr>
      </p:pic>
      <p:pic>
        <p:nvPicPr>
          <p:cNvPr id="218" name="Google Shape;218;p10"/>
          <p:cNvPicPr preferRelativeResize="0"/>
          <p:nvPr/>
        </p:nvPicPr>
        <p:blipFill rotWithShape="1">
          <a:blip r:embed="rId5">
            <a:alphaModFix/>
          </a:blip>
          <a:srcRect r="344"/>
          <a:stretch/>
        </p:blipFill>
        <p:spPr>
          <a:xfrm>
            <a:off x="13847570" y="7032739"/>
            <a:ext cx="1524562" cy="1340139"/>
          </a:xfrm>
          <a:prstGeom prst="rect">
            <a:avLst/>
          </a:prstGeom>
          <a:noFill/>
          <a:ln>
            <a:noFill/>
          </a:ln>
        </p:spPr>
      </p:pic>
      <p:sp>
        <p:nvSpPr>
          <p:cNvPr id="219" name="Google Shape;219;p10"/>
          <p:cNvSpPr/>
          <p:nvPr/>
        </p:nvSpPr>
        <p:spPr>
          <a:xfrm>
            <a:off x="5487761" y="5645043"/>
            <a:ext cx="7243002" cy="1000718"/>
          </a:xfrm>
          <a:prstGeom prst="rect">
            <a:avLst/>
          </a:prstGeom>
          <a:solidFill>
            <a:srgbClr val="D9D9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0" name="Google Shape;220;p10"/>
          <p:cNvSpPr/>
          <p:nvPr/>
        </p:nvSpPr>
        <p:spPr>
          <a:xfrm>
            <a:off x="1388502" y="5493885"/>
            <a:ext cx="4789806" cy="1335516"/>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21" name="Google Shape;221;p10"/>
          <p:cNvPicPr preferRelativeResize="0"/>
          <p:nvPr/>
        </p:nvPicPr>
        <p:blipFill rotWithShape="1">
          <a:blip r:embed="rId6">
            <a:alphaModFix/>
          </a:blip>
          <a:srcRect/>
          <a:stretch/>
        </p:blipFill>
        <p:spPr>
          <a:xfrm>
            <a:off x="10854024" y="5429401"/>
            <a:ext cx="2843659" cy="1464484"/>
          </a:xfrm>
          <a:prstGeom prst="rect">
            <a:avLst/>
          </a:prstGeom>
          <a:noFill/>
          <a:ln>
            <a:noFill/>
          </a:ln>
        </p:spPr>
      </p:pic>
      <p:sp>
        <p:nvSpPr>
          <p:cNvPr id="222" name="Google Shape;222;p10"/>
          <p:cNvSpPr txBox="1"/>
          <p:nvPr/>
        </p:nvSpPr>
        <p:spPr>
          <a:xfrm>
            <a:off x="1028700" y="1603471"/>
            <a:ext cx="16230600" cy="1763944"/>
          </a:xfrm>
          <a:prstGeom prst="rect">
            <a:avLst/>
          </a:prstGeom>
          <a:noFill/>
          <a:ln>
            <a:noFill/>
          </a:ln>
        </p:spPr>
        <p:txBody>
          <a:bodyPr spcFirstLastPara="1" wrap="square" lIns="0" tIns="0" rIns="0" bIns="0" anchor="t" anchorCtr="0">
            <a:spAutoFit/>
          </a:bodyPr>
          <a:lstStyle/>
          <a:p>
            <a:pPr marL="0" marR="0" lvl="0" indent="0" algn="l" rtl="0">
              <a:lnSpc>
                <a:spcPct val="103001"/>
              </a:lnSpc>
              <a:spcBef>
                <a:spcPts val="0"/>
              </a:spcBef>
              <a:spcAft>
                <a:spcPts val="0"/>
              </a:spcAft>
              <a:buClr>
                <a:srgbClr val="000000"/>
              </a:buClr>
              <a:buSzPts val="5564"/>
              <a:buFont typeface="Arial"/>
              <a:buNone/>
            </a:pPr>
            <a:r>
              <a:rPr lang="en-US" sz="5564" b="1" i="0" u="none" strike="noStrike" cap="none" dirty="0">
                <a:solidFill>
                  <a:srgbClr val="000000"/>
                </a:solidFill>
                <a:latin typeface="Helvetica Neue"/>
                <a:ea typeface="Helvetica Neue"/>
                <a:cs typeface="Helvetica Neue"/>
                <a:sym typeface="Helvetica Neue"/>
              </a:rPr>
              <a:t>Legacy Effect Exists Outside Clinical Trials: Managed Care Patients with Type 2 Diabetes</a:t>
            </a:r>
            <a:endParaRPr sz="1400" b="0" i="0" u="none" strike="noStrike" cap="none" dirty="0">
              <a:solidFill>
                <a:srgbClr val="000000"/>
              </a:solidFill>
              <a:latin typeface="Arial"/>
              <a:ea typeface="Arial"/>
              <a:cs typeface="Arial"/>
              <a:sym typeface="Arial"/>
            </a:endParaRPr>
          </a:p>
        </p:txBody>
      </p:sp>
      <p:sp>
        <p:nvSpPr>
          <p:cNvPr id="223" name="Google Shape;223;p10"/>
          <p:cNvSpPr txBox="1"/>
          <p:nvPr/>
        </p:nvSpPr>
        <p:spPr>
          <a:xfrm>
            <a:off x="771525" y="3607691"/>
            <a:ext cx="15487800" cy="1385400"/>
          </a:xfrm>
          <a:prstGeom prst="rect">
            <a:avLst/>
          </a:prstGeom>
          <a:noFill/>
          <a:ln>
            <a:noFill/>
          </a:ln>
        </p:spPr>
        <p:txBody>
          <a:bodyPr spcFirstLastPara="1" wrap="square" lIns="0" tIns="0" rIns="0" bIns="0" anchor="t" anchorCtr="0">
            <a:spAutoFit/>
          </a:bodyPr>
          <a:lstStyle/>
          <a:p>
            <a:pPr marL="309243" marR="0" lvl="1" indent="0" algn="l" rtl="0">
              <a:lnSpc>
                <a:spcPct val="100000"/>
              </a:lnSpc>
              <a:spcBef>
                <a:spcPts val="0"/>
              </a:spcBef>
              <a:spcAft>
                <a:spcPts val="0"/>
              </a:spcAft>
              <a:buNone/>
            </a:pPr>
            <a:r>
              <a:rPr lang="en-US" sz="3000" b="1" i="0" u="none" strike="noStrike" cap="none" dirty="0">
                <a:solidFill>
                  <a:srgbClr val="A6192E"/>
                </a:solidFill>
                <a:latin typeface="Helvetica Neue"/>
                <a:ea typeface="Helvetica Neue"/>
                <a:cs typeface="Helvetica Neue"/>
                <a:sym typeface="Helvetica Neue"/>
              </a:rPr>
              <a:t>Diabetes control during the first year after diagnosis is strongly associated with lower future risk for diabetes complications and mortality underscoring urgency for early intensive treatment. </a:t>
            </a:r>
            <a:endParaRPr sz="3000" b="1" i="0" u="none" strike="noStrike" cap="none" dirty="0">
              <a:solidFill>
                <a:srgbClr val="A6192E"/>
              </a:solidFill>
              <a:latin typeface="Helvetica Neue"/>
              <a:ea typeface="Helvetica Neue"/>
              <a:cs typeface="Helvetica Neue"/>
              <a:sym typeface="Helvetica Neue"/>
            </a:endParaRPr>
          </a:p>
        </p:txBody>
      </p:sp>
      <p:sp>
        <p:nvSpPr>
          <p:cNvPr id="224" name="Google Shape;224;p10"/>
          <p:cNvSpPr txBox="1"/>
          <p:nvPr/>
        </p:nvSpPr>
        <p:spPr>
          <a:xfrm>
            <a:off x="1028700" y="9198913"/>
            <a:ext cx="7076459" cy="321786"/>
          </a:xfrm>
          <a:prstGeom prst="rect">
            <a:avLst/>
          </a:prstGeom>
          <a:noFill/>
          <a:ln>
            <a:noFill/>
          </a:ln>
        </p:spPr>
        <p:txBody>
          <a:bodyPr spcFirstLastPara="1" wrap="square" lIns="0" tIns="0" rIns="0" bIns="0" anchor="t" anchorCtr="0">
            <a:spAutoFit/>
          </a:bodyPr>
          <a:lstStyle/>
          <a:p>
            <a:pPr marL="0" marR="0" lvl="0" indent="0" algn="l" rtl="0">
              <a:lnSpc>
                <a:spcPct val="139002"/>
              </a:lnSpc>
              <a:spcBef>
                <a:spcPts val="0"/>
              </a:spcBef>
              <a:spcAft>
                <a:spcPts val="0"/>
              </a:spcAft>
              <a:buClr>
                <a:srgbClr val="000000"/>
              </a:buClr>
              <a:buSzPts val="1664"/>
              <a:buFont typeface="Arial"/>
              <a:buNone/>
            </a:pPr>
            <a:r>
              <a:rPr lang="en-US" sz="1664" b="0" i="0" u="none" strike="noStrike" cap="none" dirty="0">
                <a:solidFill>
                  <a:srgbClr val="000000"/>
                </a:solidFill>
                <a:latin typeface="Helvetica Neue"/>
                <a:ea typeface="Helvetica Neue"/>
                <a:cs typeface="Helvetica Neue"/>
                <a:sym typeface="Helvetica Neue"/>
              </a:rPr>
              <a:t>Laiteerapong N, Ham S, Goo Y, et al. Diabetes Care 2019;42:416-0426</a:t>
            </a:r>
            <a:endParaRPr sz="1400" b="0" i="0" u="none" strike="noStrike" cap="none" dirty="0">
              <a:solidFill>
                <a:srgbClr val="000000"/>
              </a:solidFill>
              <a:latin typeface="Arial"/>
              <a:ea typeface="Arial"/>
              <a:cs typeface="Arial"/>
              <a:sym typeface="Arial"/>
            </a:endParaRPr>
          </a:p>
        </p:txBody>
      </p:sp>
      <p:sp>
        <p:nvSpPr>
          <p:cNvPr id="225" name="Google Shape;225;p10"/>
          <p:cNvSpPr txBox="1"/>
          <p:nvPr/>
        </p:nvSpPr>
        <p:spPr>
          <a:xfrm>
            <a:off x="1238615" y="5665722"/>
            <a:ext cx="4899300" cy="927305"/>
          </a:xfrm>
          <a:prstGeom prst="rect">
            <a:avLst/>
          </a:prstGeom>
          <a:noFill/>
          <a:ln>
            <a:noFill/>
          </a:ln>
        </p:spPr>
        <p:txBody>
          <a:bodyPr spcFirstLastPara="1" wrap="square" lIns="0" tIns="0" rIns="0" bIns="0" anchor="t" anchorCtr="0">
            <a:spAutoFit/>
          </a:bodyPr>
          <a:lstStyle/>
          <a:p>
            <a:pPr marL="0" marR="0" lvl="0" indent="0" algn="ctr" rtl="0">
              <a:lnSpc>
                <a:spcPct val="102991"/>
              </a:lnSpc>
              <a:spcBef>
                <a:spcPts val="0"/>
              </a:spcBef>
              <a:spcAft>
                <a:spcPts val="0"/>
              </a:spcAft>
              <a:buClr>
                <a:srgbClr val="000000"/>
              </a:buClr>
              <a:buSzPts val="2975"/>
              <a:buFont typeface="Arial"/>
              <a:buNone/>
            </a:pPr>
            <a:r>
              <a:rPr lang="en-US" sz="2975" b="1" i="0" u="none" strike="noStrike" cap="none" dirty="0">
                <a:solidFill>
                  <a:srgbClr val="FFFFFF"/>
                </a:solidFill>
                <a:latin typeface="Helvetica Neue"/>
                <a:ea typeface="Helvetica Neue"/>
                <a:cs typeface="Helvetica Neue"/>
                <a:sym typeface="Helvetica Neue"/>
              </a:rPr>
              <a:t> </a:t>
            </a:r>
            <a:r>
              <a:rPr lang="en-US" sz="3675" b="1" i="0" u="none" strike="noStrike" cap="none" dirty="0">
                <a:solidFill>
                  <a:srgbClr val="FFFFFF"/>
                </a:solidFill>
                <a:latin typeface="Helvetica Neue"/>
                <a:ea typeface="Helvetica Neue"/>
                <a:cs typeface="Helvetica Neue"/>
                <a:sym typeface="Helvetica Neue"/>
              </a:rPr>
              <a:t> A1C &gt;7% </a:t>
            </a:r>
            <a:br>
              <a:rPr lang="en-US" sz="2975" b="1" i="0" u="none" strike="noStrike" cap="none" dirty="0">
                <a:solidFill>
                  <a:srgbClr val="FFFFFF"/>
                </a:solidFill>
                <a:latin typeface="Helvetica Neue"/>
                <a:ea typeface="Helvetica Neue"/>
                <a:cs typeface="Helvetica Neue"/>
                <a:sym typeface="Helvetica Neue"/>
              </a:rPr>
            </a:br>
            <a:r>
              <a:rPr lang="en-US" sz="2175" b="1" i="0" u="none" strike="noStrike" cap="none" dirty="0">
                <a:solidFill>
                  <a:srgbClr val="FFFFFF"/>
                </a:solidFill>
                <a:latin typeface="Helvetica Neue"/>
                <a:ea typeface="Helvetica Neue"/>
                <a:cs typeface="Helvetica Neue"/>
                <a:sym typeface="Helvetica Neue"/>
              </a:rPr>
              <a:t>in first year after diagnosis</a:t>
            </a:r>
            <a:endParaRPr sz="600" b="1" i="0" u="none" strike="noStrike" cap="none" dirty="0">
              <a:solidFill>
                <a:srgbClr val="000000"/>
              </a:solidFill>
              <a:latin typeface="Helvetica Neue"/>
              <a:ea typeface="Helvetica Neue"/>
              <a:cs typeface="Helvetica Neue"/>
              <a:sym typeface="Helvetica Neue"/>
            </a:endParaRPr>
          </a:p>
        </p:txBody>
      </p:sp>
      <p:sp>
        <p:nvSpPr>
          <p:cNvPr id="226" name="Google Shape;226;p10"/>
          <p:cNvSpPr txBox="1"/>
          <p:nvPr/>
        </p:nvSpPr>
        <p:spPr>
          <a:xfrm>
            <a:off x="6102108" y="5968234"/>
            <a:ext cx="6552600" cy="336900"/>
          </a:xfrm>
          <a:prstGeom prst="rect">
            <a:avLst/>
          </a:prstGeom>
          <a:noFill/>
          <a:ln>
            <a:noFill/>
          </a:ln>
        </p:spPr>
        <p:txBody>
          <a:bodyPr spcFirstLastPara="1" wrap="square" lIns="0" tIns="0" rIns="0" bIns="0" anchor="t" anchorCtr="0">
            <a:spAutoFit/>
          </a:bodyPr>
          <a:lstStyle/>
          <a:p>
            <a:pPr marL="0" marR="0" lvl="0" indent="0" algn="ctr" rtl="0">
              <a:lnSpc>
                <a:spcPct val="103013"/>
              </a:lnSpc>
              <a:spcBef>
                <a:spcPts val="0"/>
              </a:spcBef>
              <a:spcAft>
                <a:spcPts val="0"/>
              </a:spcAft>
              <a:buClr>
                <a:srgbClr val="000000"/>
              </a:buClr>
              <a:buSzPts val="2389"/>
              <a:buFont typeface="Arial"/>
              <a:buNone/>
            </a:pPr>
            <a:r>
              <a:rPr lang="en-US" sz="2189" b="1" i="0" u="none" strike="noStrike" cap="none" dirty="0">
                <a:solidFill>
                  <a:srgbClr val="000000"/>
                </a:solidFill>
                <a:latin typeface="Helvetica Neue"/>
                <a:ea typeface="Helvetica Neue"/>
                <a:cs typeface="Helvetica Neue"/>
                <a:sym typeface="Helvetica Neue"/>
              </a:rPr>
              <a:t>20% increased risk of future mortality</a:t>
            </a:r>
            <a:endParaRPr sz="1200" b="0" i="0" u="none" strike="noStrike" cap="none" dirty="0">
              <a:solidFill>
                <a:srgbClr val="000000"/>
              </a:solidFill>
              <a:latin typeface="Arial"/>
              <a:ea typeface="Arial"/>
              <a:cs typeface="Arial"/>
              <a:sym typeface="Arial"/>
            </a:endParaRPr>
          </a:p>
        </p:txBody>
      </p:sp>
      <p:sp>
        <p:nvSpPr>
          <p:cNvPr id="227" name="Google Shape;227;p10"/>
          <p:cNvSpPr/>
          <p:nvPr/>
        </p:nvSpPr>
        <p:spPr>
          <a:xfrm>
            <a:off x="5487761" y="7248381"/>
            <a:ext cx="7243002" cy="1000718"/>
          </a:xfrm>
          <a:prstGeom prst="rect">
            <a:avLst/>
          </a:prstGeom>
          <a:solidFill>
            <a:srgbClr val="D9D9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8" name="Google Shape;228;p10"/>
          <p:cNvSpPr/>
          <p:nvPr/>
        </p:nvSpPr>
        <p:spPr>
          <a:xfrm>
            <a:off x="1388502" y="7032740"/>
            <a:ext cx="4789806" cy="1464484"/>
          </a:xfrm>
          <a:prstGeom prst="rect">
            <a:avLst/>
          </a:prstGeom>
          <a:solidFill>
            <a:srgbClr val="A619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29" name="Google Shape;229;p10"/>
          <p:cNvPicPr preferRelativeResize="0"/>
          <p:nvPr/>
        </p:nvPicPr>
        <p:blipFill rotWithShape="1">
          <a:blip r:embed="rId6">
            <a:alphaModFix/>
          </a:blip>
          <a:srcRect/>
          <a:stretch/>
        </p:blipFill>
        <p:spPr>
          <a:xfrm>
            <a:off x="10854024" y="7032739"/>
            <a:ext cx="2843659" cy="1464484"/>
          </a:xfrm>
          <a:prstGeom prst="rect">
            <a:avLst/>
          </a:prstGeom>
          <a:noFill/>
          <a:ln>
            <a:noFill/>
          </a:ln>
        </p:spPr>
      </p:pic>
      <p:sp>
        <p:nvSpPr>
          <p:cNvPr id="230" name="Google Shape;230;p10"/>
          <p:cNvSpPr txBox="1"/>
          <p:nvPr/>
        </p:nvSpPr>
        <p:spPr>
          <a:xfrm>
            <a:off x="1388502" y="7107656"/>
            <a:ext cx="4789800" cy="1139400"/>
          </a:xfrm>
          <a:prstGeom prst="rect">
            <a:avLst/>
          </a:prstGeom>
          <a:noFill/>
          <a:ln>
            <a:noFill/>
          </a:ln>
        </p:spPr>
        <p:txBody>
          <a:bodyPr spcFirstLastPara="1" wrap="square" lIns="0" tIns="0" rIns="0" bIns="0" anchor="t" anchorCtr="0">
            <a:spAutoFit/>
          </a:bodyPr>
          <a:lstStyle/>
          <a:p>
            <a:pPr marL="0" marR="0" lvl="0" indent="0" algn="ctr" rtl="0">
              <a:lnSpc>
                <a:spcPct val="102991"/>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2991"/>
              </a:lnSpc>
              <a:spcBef>
                <a:spcPts val="0"/>
              </a:spcBef>
              <a:spcAft>
                <a:spcPts val="0"/>
              </a:spcAft>
              <a:buClr>
                <a:srgbClr val="000000"/>
              </a:buClr>
              <a:buSzPts val="2975"/>
              <a:buFont typeface="Arial"/>
              <a:buNone/>
            </a:pPr>
            <a:r>
              <a:rPr lang="en-US" sz="3675" b="1" i="0" u="none" strike="noStrike" cap="none" dirty="0">
                <a:solidFill>
                  <a:srgbClr val="FFFFFF"/>
                </a:solidFill>
                <a:latin typeface="Helvetica Neue"/>
                <a:ea typeface="Helvetica Neue"/>
                <a:cs typeface="Helvetica Neue"/>
                <a:sym typeface="Helvetica Neue"/>
              </a:rPr>
              <a:t>A1C &gt;8%</a:t>
            </a:r>
            <a:r>
              <a:rPr lang="en-US" sz="2975" b="1" i="0" u="none" strike="noStrike" cap="none" dirty="0">
                <a:solidFill>
                  <a:srgbClr val="FFFFFF"/>
                </a:solidFill>
                <a:latin typeface="Helvetica Neue"/>
                <a:ea typeface="Helvetica Neue"/>
                <a:cs typeface="Helvetica Neue"/>
                <a:sym typeface="Helvetica Neue"/>
              </a:rPr>
              <a:t> </a:t>
            </a:r>
            <a:br>
              <a:rPr lang="en-US" sz="2975" b="1" i="0" u="none" strike="noStrike" cap="none" dirty="0">
                <a:solidFill>
                  <a:srgbClr val="FFFFFF"/>
                </a:solidFill>
                <a:latin typeface="Helvetica Neue"/>
                <a:ea typeface="Helvetica Neue"/>
                <a:cs typeface="Helvetica Neue"/>
                <a:sym typeface="Helvetica Neue"/>
              </a:rPr>
            </a:br>
            <a:r>
              <a:rPr lang="en-US" sz="2175" b="1" dirty="0">
                <a:solidFill>
                  <a:schemeClr val="lt1"/>
                </a:solidFill>
                <a:latin typeface="Helvetica Neue"/>
                <a:ea typeface="Helvetica Neue"/>
                <a:cs typeface="Helvetica Neue"/>
                <a:sym typeface="Helvetica Neue"/>
              </a:rPr>
              <a:t>in first year after diagnosis</a:t>
            </a:r>
            <a:endParaRPr sz="2200" b="1" i="0" u="none" strike="noStrike" cap="none" dirty="0">
              <a:solidFill>
                <a:srgbClr val="000000"/>
              </a:solidFill>
              <a:latin typeface="Helvetica Neue"/>
              <a:ea typeface="Helvetica Neue"/>
              <a:cs typeface="Helvetica Neue"/>
              <a:sym typeface="Helvetica Neue"/>
            </a:endParaRPr>
          </a:p>
        </p:txBody>
      </p:sp>
      <p:sp>
        <p:nvSpPr>
          <p:cNvPr id="231" name="Google Shape;231;p10"/>
          <p:cNvSpPr txBox="1"/>
          <p:nvPr/>
        </p:nvSpPr>
        <p:spPr>
          <a:xfrm>
            <a:off x="6178308" y="7369476"/>
            <a:ext cx="6552600" cy="652800"/>
          </a:xfrm>
          <a:prstGeom prst="rect">
            <a:avLst/>
          </a:prstGeom>
          <a:noFill/>
          <a:ln>
            <a:noFill/>
          </a:ln>
        </p:spPr>
        <p:txBody>
          <a:bodyPr spcFirstLastPara="1" wrap="square" lIns="0" tIns="0" rIns="0" bIns="0" anchor="t" anchorCtr="0">
            <a:spAutoFit/>
          </a:bodyPr>
          <a:lstStyle/>
          <a:p>
            <a:pPr marL="0" marR="0" lvl="0" indent="0" algn="ctr" rtl="0">
              <a:lnSpc>
                <a:spcPct val="103013"/>
              </a:lnSpc>
              <a:spcBef>
                <a:spcPts val="0"/>
              </a:spcBef>
              <a:spcAft>
                <a:spcPts val="0"/>
              </a:spcAft>
              <a:buClr>
                <a:srgbClr val="000000"/>
              </a:buClr>
              <a:buSzPts val="2389"/>
              <a:buFont typeface="Arial"/>
              <a:buNone/>
            </a:pPr>
            <a:r>
              <a:rPr lang="en-US" sz="2089" b="1" i="0" u="none" strike="noStrike" cap="none" dirty="0">
                <a:solidFill>
                  <a:srgbClr val="000000"/>
                </a:solidFill>
                <a:latin typeface="Helvetica Neue"/>
                <a:ea typeface="Helvetica Neue"/>
                <a:cs typeface="Helvetica Neue"/>
                <a:sym typeface="Helvetica Neue"/>
              </a:rPr>
              <a:t>29% increased risk of microvascular events  </a:t>
            </a:r>
            <a:br>
              <a:rPr lang="en-US" sz="2089" b="1" i="0" u="none" strike="noStrike" cap="none" dirty="0">
                <a:solidFill>
                  <a:srgbClr val="000000"/>
                </a:solidFill>
                <a:latin typeface="Helvetica Neue"/>
                <a:ea typeface="Helvetica Neue"/>
                <a:cs typeface="Helvetica Neue"/>
                <a:sym typeface="Helvetica Neue"/>
              </a:rPr>
            </a:br>
            <a:r>
              <a:rPr lang="en-US" sz="2089" b="1" i="0" u="none" strike="noStrike" cap="none" dirty="0">
                <a:solidFill>
                  <a:srgbClr val="000000"/>
                </a:solidFill>
                <a:latin typeface="Helvetica Neue"/>
                <a:ea typeface="Helvetica Neue"/>
                <a:cs typeface="Helvetica Neue"/>
                <a:sym typeface="Helvetica Neue"/>
              </a:rPr>
              <a:t>and 32% increase in all cause mortality</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4788</Words>
  <Application>Microsoft Office PowerPoint</Application>
  <PresentationFormat>Custom</PresentationFormat>
  <Paragraphs>451</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Roboto</vt:lpstr>
      <vt:lpstr>Segoe UI</vt:lpstr>
      <vt:lpstr>Arial</vt:lpstr>
      <vt:lpstr>Helvetica Neue</vt:lpstr>
      <vt:lpstr>Arimo</vt:lpstr>
      <vt:lpstr>Helvetica Neue Light</vt:lpstr>
      <vt:lpstr>Calibri</vt:lpstr>
      <vt:lpstr>Office Theme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Meta-analysis: 36 studies  categorized by primary  type of intervention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Buchanan</dc:creator>
  <cp:lastModifiedBy>Ann Buchanan</cp:lastModifiedBy>
  <cp:revision>13</cp:revision>
  <dcterms:created xsi:type="dcterms:W3CDTF">2006-08-16T00:00:00Z</dcterms:created>
  <dcterms:modified xsi:type="dcterms:W3CDTF">2022-06-06T15:07:03Z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442F74F2-AA45-427C-8692-1DC35ACC74C1</vt:lpwstr>
  </property>
  <property fmtid="{D5CDD505-2E9C-101B-9397-08002B2CF9AE}" pid="3" name="ArticulatePath">
    <vt:lpwstr>may5ADA Presentation_C-Suite</vt:lpwstr>
  </property>
  <property fmtid="{D5CDD505-2E9C-101B-9397-08002B2CF9AE}" pid="4" name="ContentTypeId">
    <vt:lpwstr>0x010100319EA37035B09F4AA0C612B557FA9D29</vt:lpwstr>
  </property>
</Properties>
</file>